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Economica"/>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Economica-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Economica-bold.fntdata"/><Relationship Id="rId16" Type="http://schemas.openxmlformats.org/officeDocument/2006/relationships/slide" Target="slides/slide11.xml"/><Relationship Id="rId38" Type="http://schemas.openxmlformats.org/officeDocument/2006/relationships/font" Target="fonts/Economic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27a33a45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27a33a45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27a33a45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27a33a45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25f75e844_0_5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25f75e844_0_5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27a33a45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27a33a45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27a33a45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27a33a45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092b61e9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092b61e9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25f75e844_0_5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25f75e844_0_5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25f75e844_0_5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25f75e844_0_5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25f75e844_0_5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25f75e844_0_5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25f75e844_0_5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25f75e844_0_5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25f75e84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25f75e84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092b61e9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092b61e9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25f75e844_0_5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25f75e844_0_5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25f75e844_0_5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25f75e844_0_5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27a328e9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27a328e9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27a328e96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27a328e96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27a328e96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27a328e96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27a328e96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27a328e96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27a328e96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27a328e96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27a328e96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27a328e96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27a328e96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627a328e96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25f75e844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25f75e844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25f75e84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25f75e84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25f75e84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625f75e84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a092b61e9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a092b61e9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25f75e844_0_4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25f75e844_0_4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25f75e84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25f75e84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25f75e844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25f75e844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25f75e844_0_2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25f75e844_0_2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5f75e84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25f75e84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25f75e844_0_5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25f75e844_0_5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8" name="Shape 58"/>
        <p:cNvGrpSpPr/>
        <p:nvPr/>
      </p:nvGrpSpPr>
      <p:grpSpPr>
        <a:xfrm>
          <a:off x="0" y="0"/>
          <a:ext cx="0" cy="0"/>
          <a:chOff x="0" y="0"/>
          <a:chExt cx="0" cy="0"/>
        </a:xfrm>
      </p:grpSpPr>
      <p:sp>
        <p:nvSpPr>
          <p:cNvPr id="59" name="Google Shape;59;p13"/>
          <p:cNvSpPr/>
          <p:nvPr/>
        </p:nvSpPr>
        <p:spPr>
          <a:xfrm>
            <a:off x="0" y="0"/>
            <a:ext cx="9144000" cy="5143500"/>
          </a:xfrm>
          <a:prstGeom prst="rect">
            <a:avLst/>
          </a:prstGeom>
          <a:solidFill>
            <a:srgbClr val="FFFFFF"/>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4100400" y="951117"/>
            <a:ext cx="5043600" cy="327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type="ctrTitle"/>
          </p:nvPr>
        </p:nvSpPr>
        <p:spPr>
          <a:xfrm>
            <a:off x="4596750" y="1553125"/>
            <a:ext cx="4050900" cy="1208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62" name="Google Shape;62;p13"/>
          <p:cNvSpPr txBox="1"/>
          <p:nvPr>
            <p:ph idx="1" type="subTitle"/>
          </p:nvPr>
        </p:nvSpPr>
        <p:spPr>
          <a:xfrm>
            <a:off x="4596750" y="2925304"/>
            <a:ext cx="4050900" cy="6651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1800"/>
              <a:buNone/>
              <a:defRPr b="1" sz="1800">
                <a:solidFill>
                  <a:srgbClr val="FFFFFF"/>
                </a:solidFill>
                <a:latin typeface="Economica"/>
                <a:ea typeface="Economica"/>
                <a:cs typeface="Economica"/>
                <a:sym typeface="Economica"/>
              </a:defRPr>
            </a:lvl1pPr>
            <a:lvl2pPr lvl="1" algn="l">
              <a:lnSpc>
                <a:spcPct val="100000"/>
              </a:lnSpc>
              <a:spcBef>
                <a:spcPts val="0"/>
              </a:spcBef>
              <a:spcAft>
                <a:spcPts val="0"/>
              </a:spcAft>
              <a:buClr>
                <a:srgbClr val="FFFFFF"/>
              </a:buClr>
              <a:buSzPts val="1800"/>
              <a:buNone/>
              <a:defRPr b="1" sz="1800">
                <a:solidFill>
                  <a:srgbClr val="FFFFFF"/>
                </a:solidFill>
                <a:latin typeface="Economica"/>
                <a:ea typeface="Economica"/>
                <a:cs typeface="Economica"/>
                <a:sym typeface="Economica"/>
              </a:defRPr>
            </a:lvl2pPr>
            <a:lvl3pPr lvl="2" algn="l">
              <a:lnSpc>
                <a:spcPct val="100000"/>
              </a:lnSpc>
              <a:spcBef>
                <a:spcPts val="0"/>
              </a:spcBef>
              <a:spcAft>
                <a:spcPts val="0"/>
              </a:spcAft>
              <a:buClr>
                <a:srgbClr val="FFFFFF"/>
              </a:buClr>
              <a:buSzPts val="1800"/>
              <a:buNone/>
              <a:defRPr b="1" sz="1800">
                <a:solidFill>
                  <a:srgbClr val="FFFFFF"/>
                </a:solidFill>
                <a:latin typeface="Economica"/>
                <a:ea typeface="Economica"/>
                <a:cs typeface="Economica"/>
                <a:sym typeface="Economica"/>
              </a:defRPr>
            </a:lvl3pPr>
            <a:lvl4pPr lvl="3" algn="l">
              <a:lnSpc>
                <a:spcPct val="100000"/>
              </a:lnSpc>
              <a:spcBef>
                <a:spcPts val="0"/>
              </a:spcBef>
              <a:spcAft>
                <a:spcPts val="0"/>
              </a:spcAft>
              <a:buClr>
                <a:srgbClr val="FFFFFF"/>
              </a:buClr>
              <a:buSzPts val="1800"/>
              <a:buNone/>
              <a:defRPr b="1" sz="1800">
                <a:solidFill>
                  <a:srgbClr val="FFFFFF"/>
                </a:solidFill>
                <a:latin typeface="Economica"/>
                <a:ea typeface="Economica"/>
                <a:cs typeface="Economica"/>
                <a:sym typeface="Economica"/>
              </a:defRPr>
            </a:lvl4pPr>
            <a:lvl5pPr lvl="4" algn="l">
              <a:lnSpc>
                <a:spcPct val="100000"/>
              </a:lnSpc>
              <a:spcBef>
                <a:spcPts val="0"/>
              </a:spcBef>
              <a:spcAft>
                <a:spcPts val="0"/>
              </a:spcAft>
              <a:buClr>
                <a:srgbClr val="FFFFFF"/>
              </a:buClr>
              <a:buSzPts val="1800"/>
              <a:buNone/>
              <a:defRPr b="1" sz="1800">
                <a:solidFill>
                  <a:srgbClr val="FFFFFF"/>
                </a:solidFill>
                <a:latin typeface="Economica"/>
                <a:ea typeface="Economica"/>
                <a:cs typeface="Economica"/>
                <a:sym typeface="Economica"/>
              </a:defRPr>
            </a:lvl5pPr>
            <a:lvl6pPr lvl="5" algn="l">
              <a:lnSpc>
                <a:spcPct val="100000"/>
              </a:lnSpc>
              <a:spcBef>
                <a:spcPts val="0"/>
              </a:spcBef>
              <a:spcAft>
                <a:spcPts val="0"/>
              </a:spcAft>
              <a:buClr>
                <a:srgbClr val="FFFFFF"/>
              </a:buClr>
              <a:buSzPts val="1800"/>
              <a:buNone/>
              <a:defRPr b="1" sz="1800">
                <a:solidFill>
                  <a:srgbClr val="FFFFFF"/>
                </a:solidFill>
                <a:latin typeface="Economica"/>
                <a:ea typeface="Economica"/>
                <a:cs typeface="Economica"/>
                <a:sym typeface="Economica"/>
              </a:defRPr>
            </a:lvl6pPr>
            <a:lvl7pPr lvl="6" algn="l">
              <a:lnSpc>
                <a:spcPct val="100000"/>
              </a:lnSpc>
              <a:spcBef>
                <a:spcPts val="0"/>
              </a:spcBef>
              <a:spcAft>
                <a:spcPts val="0"/>
              </a:spcAft>
              <a:buClr>
                <a:srgbClr val="FFFFFF"/>
              </a:buClr>
              <a:buSzPts val="1800"/>
              <a:buNone/>
              <a:defRPr b="1" sz="1800">
                <a:solidFill>
                  <a:srgbClr val="FFFFFF"/>
                </a:solidFill>
                <a:latin typeface="Economica"/>
                <a:ea typeface="Economica"/>
                <a:cs typeface="Economica"/>
                <a:sym typeface="Economica"/>
              </a:defRPr>
            </a:lvl7pPr>
            <a:lvl8pPr lvl="7" algn="l">
              <a:lnSpc>
                <a:spcPct val="100000"/>
              </a:lnSpc>
              <a:spcBef>
                <a:spcPts val="0"/>
              </a:spcBef>
              <a:spcAft>
                <a:spcPts val="0"/>
              </a:spcAft>
              <a:buClr>
                <a:srgbClr val="FFFFFF"/>
              </a:buClr>
              <a:buSzPts val="1800"/>
              <a:buNone/>
              <a:defRPr b="1" sz="1800">
                <a:solidFill>
                  <a:srgbClr val="FFFFFF"/>
                </a:solidFill>
                <a:latin typeface="Economica"/>
                <a:ea typeface="Economica"/>
                <a:cs typeface="Economica"/>
                <a:sym typeface="Economica"/>
              </a:defRPr>
            </a:lvl8pPr>
            <a:lvl9pPr lvl="8" algn="l">
              <a:lnSpc>
                <a:spcPct val="100000"/>
              </a:lnSpc>
              <a:spcBef>
                <a:spcPts val="0"/>
              </a:spcBef>
              <a:spcAft>
                <a:spcPts val="0"/>
              </a:spcAft>
              <a:buClr>
                <a:srgbClr val="FFFFFF"/>
              </a:buClr>
              <a:buSzPts val="1800"/>
              <a:buNone/>
              <a:defRPr b="1" sz="1800">
                <a:solidFill>
                  <a:srgbClr val="FFFFFF"/>
                </a:solidFill>
                <a:latin typeface="Economica"/>
                <a:ea typeface="Economica"/>
                <a:cs typeface="Economica"/>
                <a:sym typeface="Economica"/>
              </a:defRPr>
            </a:lvl9pPr>
          </a:lstStyle>
          <a:p/>
        </p:txBody>
      </p:sp>
      <p:sp>
        <p:nvSpPr>
          <p:cNvPr id="63" name="Google Shape;6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434343"/>
                </a:solidFill>
              </a:defRPr>
            </a:lvl1pPr>
            <a:lvl2pPr lvl="1" algn="r">
              <a:lnSpc>
                <a:spcPct val="100000"/>
              </a:lnSpc>
              <a:spcAft>
                <a:spcPts val="0"/>
              </a:spcAft>
              <a:buNone/>
              <a:defRPr sz="1000">
                <a:solidFill>
                  <a:srgbClr val="434343"/>
                </a:solidFill>
              </a:defRPr>
            </a:lvl2pPr>
            <a:lvl3pPr lvl="2" algn="r">
              <a:lnSpc>
                <a:spcPct val="100000"/>
              </a:lnSpc>
              <a:spcAft>
                <a:spcPts val="0"/>
              </a:spcAft>
              <a:buNone/>
              <a:defRPr sz="1000">
                <a:solidFill>
                  <a:srgbClr val="434343"/>
                </a:solidFill>
              </a:defRPr>
            </a:lvl3pPr>
            <a:lvl4pPr lvl="3" algn="r">
              <a:lnSpc>
                <a:spcPct val="100000"/>
              </a:lnSpc>
              <a:spcAft>
                <a:spcPts val="0"/>
              </a:spcAft>
              <a:buNone/>
              <a:defRPr sz="1000">
                <a:solidFill>
                  <a:srgbClr val="434343"/>
                </a:solidFill>
              </a:defRPr>
            </a:lvl4pPr>
            <a:lvl5pPr lvl="4" algn="r">
              <a:lnSpc>
                <a:spcPct val="100000"/>
              </a:lnSpc>
              <a:spcAft>
                <a:spcPts val="0"/>
              </a:spcAft>
              <a:buNone/>
              <a:defRPr sz="1000">
                <a:solidFill>
                  <a:srgbClr val="434343"/>
                </a:solidFill>
              </a:defRPr>
            </a:lvl5pPr>
            <a:lvl6pPr lvl="5" algn="r">
              <a:lnSpc>
                <a:spcPct val="100000"/>
              </a:lnSpc>
              <a:spcAft>
                <a:spcPts val="0"/>
              </a:spcAft>
              <a:buNone/>
              <a:defRPr sz="1000">
                <a:solidFill>
                  <a:srgbClr val="434343"/>
                </a:solidFill>
              </a:defRPr>
            </a:lvl6pPr>
            <a:lvl7pPr lvl="6" algn="r">
              <a:lnSpc>
                <a:spcPct val="100000"/>
              </a:lnSpc>
              <a:spcAft>
                <a:spcPts val="0"/>
              </a:spcAft>
              <a:buNone/>
              <a:defRPr sz="1000">
                <a:solidFill>
                  <a:srgbClr val="434343"/>
                </a:solidFill>
              </a:defRPr>
            </a:lvl7pPr>
            <a:lvl8pPr lvl="7" algn="r">
              <a:lnSpc>
                <a:spcPct val="100000"/>
              </a:lnSpc>
              <a:spcAft>
                <a:spcPts val="0"/>
              </a:spcAft>
              <a:buNone/>
              <a:defRPr sz="1000">
                <a:solidFill>
                  <a:srgbClr val="434343"/>
                </a:solidFill>
              </a:defRPr>
            </a:lvl8pPr>
            <a:lvl9pPr lvl="8" algn="r">
              <a:lnSpc>
                <a:spcPct val="100000"/>
              </a:lnSpc>
              <a:spcAft>
                <a:spcPts val="0"/>
              </a:spcAft>
              <a:buNone/>
              <a:defRPr sz="1000">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64" name="Shape 64"/>
        <p:cNvGrpSpPr/>
        <p:nvPr/>
      </p:nvGrpSpPr>
      <p:grpSpPr>
        <a:xfrm>
          <a:off x="0" y="0"/>
          <a:ext cx="0" cy="0"/>
          <a:chOff x="0" y="0"/>
          <a:chExt cx="0" cy="0"/>
        </a:xfrm>
      </p:grpSpPr>
      <p:sp>
        <p:nvSpPr>
          <p:cNvPr id="65" name="Google Shape;65;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14"/>
          <p:cNvGrpSpPr/>
          <p:nvPr/>
        </p:nvGrpSpPr>
        <p:grpSpPr>
          <a:xfrm>
            <a:off x="10350" y="10500"/>
            <a:ext cx="9123300" cy="5122500"/>
            <a:chOff x="10350" y="10500"/>
            <a:chExt cx="9123300" cy="5122500"/>
          </a:xfrm>
        </p:grpSpPr>
        <p:sp>
          <p:nvSpPr>
            <p:cNvPr id="67" name="Google Shape;67;p14"/>
            <p:cNvSpPr/>
            <p:nvPr/>
          </p:nvSpPr>
          <p:spPr>
            <a:xfrm>
              <a:off x="10350" y="10500"/>
              <a:ext cx="9123300" cy="5122500"/>
            </a:xfrm>
            <a:prstGeom prst="rect">
              <a:avLst/>
            </a:prstGeom>
            <a:solidFill>
              <a:schemeClr val="lt2"/>
            </a:solidFill>
            <a:ln cap="flat"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81125" y="181125"/>
              <a:ext cx="8795400" cy="47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4"/>
          <p:cNvSpPr txBox="1"/>
          <p:nvPr>
            <p:ph type="title"/>
          </p:nvPr>
        </p:nvSpPr>
        <p:spPr>
          <a:xfrm>
            <a:off x="811650" y="645325"/>
            <a:ext cx="5482500" cy="16563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4800"/>
              <a:buNone/>
              <a:defRPr sz="4800">
                <a:solidFill>
                  <a:schemeClr val="lt2"/>
                </a:solidFill>
              </a:defRPr>
            </a:lvl1pPr>
            <a:lvl2pPr lvl="1" algn="l">
              <a:lnSpc>
                <a:spcPct val="100000"/>
              </a:lnSpc>
              <a:spcBef>
                <a:spcPts val="0"/>
              </a:spcBef>
              <a:spcAft>
                <a:spcPts val="0"/>
              </a:spcAft>
              <a:buClr>
                <a:schemeClr val="dk1"/>
              </a:buClr>
              <a:buSzPts val="4800"/>
              <a:buNone/>
              <a:defRPr sz="4800">
                <a:solidFill>
                  <a:schemeClr val="lt2"/>
                </a:solidFill>
              </a:defRPr>
            </a:lvl2pPr>
            <a:lvl3pPr lvl="2" algn="l">
              <a:lnSpc>
                <a:spcPct val="100000"/>
              </a:lnSpc>
              <a:spcBef>
                <a:spcPts val="0"/>
              </a:spcBef>
              <a:spcAft>
                <a:spcPts val="0"/>
              </a:spcAft>
              <a:buClr>
                <a:schemeClr val="dk1"/>
              </a:buClr>
              <a:buSzPts val="4800"/>
              <a:buNone/>
              <a:defRPr sz="4800">
                <a:solidFill>
                  <a:schemeClr val="lt2"/>
                </a:solidFill>
              </a:defRPr>
            </a:lvl3pPr>
            <a:lvl4pPr lvl="3" algn="l">
              <a:lnSpc>
                <a:spcPct val="100000"/>
              </a:lnSpc>
              <a:spcBef>
                <a:spcPts val="0"/>
              </a:spcBef>
              <a:spcAft>
                <a:spcPts val="0"/>
              </a:spcAft>
              <a:buClr>
                <a:schemeClr val="dk1"/>
              </a:buClr>
              <a:buSzPts val="4800"/>
              <a:buNone/>
              <a:defRPr sz="4800">
                <a:solidFill>
                  <a:schemeClr val="lt2"/>
                </a:solidFill>
              </a:defRPr>
            </a:lvl4pPr>
            <a:lvl5pPr lvl="4" algn="l">
              <a:lnSpc>
                <a:spcPct val="100000"/>
              </a:lnSpc>
              <a:spcBef>
                <a:spcPts val="0"/>
              </a:spcBef>
              <a:spcAft>
                <a:spcPts val="0"/>
              </a:spcAft>
              <a:buClr>
                <a:schemeClr val="dk1"/>
              </a:buClr>
              <a:buSzPts val="4800"/>
              <a:buNone/>
              <a:defRPr sz="4800">
                <a:solidFill>
                  <a:schemeClr val="lt2"/>
                </a:solidFill>
              </a:defRPr>
            </a:lvl5pPr>
            <a:lvl6pPr lvl="5" algn="l">
              <a:lnSpc>
                <a:spcPct val="100000"/>
              </a:lnSpc>
              <a:spcBef>
                <a:spcPts val="0"/>
              </a:spcBef>
              <a:spcAft>
                <a:spcPts val="0"/>
              </a:spcAft>
              <a:buClr>
                <a:schemeClr val="dk1"/>
              </a:buClr>
              <a:buSzPts val="4800"/>
              <a:buNone/>
              <a:defRPr sz="4800">
                <a:solidFill>
                  <a:schemeClr val="lt2"/>
                </a:solidFill>
              </a:defRPr>
            </a:lvl6pPr>
            <a:lvl7pPr lvl="6" algn="l">
              <a:lnSpc>
                <a:spcPct val="100000"/>
              </a:lnSpc>
              <a:spcBef>
                <a:spcPts val="0"/>
              </a:spcBef>
              <a:spcAft>
                <a:spcPts val="0"/>
              </a:spcAft>
              <a:buClr>
                <a:schemeClr val="dk1"/>
              </a:buClr>
              <a:buSzPts val="4800"/>
              <a:buNone/>
              <a:defRPr sz="4800">
                <a:solidFill>
                  <a:schemeClr val="lt2"/>
                </a:solidFill>
              </a:defRPr>
            </a:lvl7pPr>
            <a:lvl8pPr lvl="7" algn="l">
              <a:lnSpc>
                <a:spcPct val="100000"/>
              </a:lnSpc>
              <a:spcBef>
                <a:spcPts val="0"/>
              </a:spcBef>
              <a:spcAft>
                <a:spcPts val="0"/>
              </a:spcAft>
              <a:buClr>
                <a:schemeClr val="dk1"/>
              </a:buClr>
              <a:buSzPts val="4800"/>
              <a:buNone/>
              <a:defRPr sz="4800">
                <a:solidFill>
                  <a:schemeClr val="lt2"/>
                </a:solidFill>
              </a:defRPr>
            </a:lvl8pPr>
            <a:lvl9pPr lvl="8" algn="l">
              <a:lnSpc>
                <a:spcPct val="100000"/>
              </a:lnSpc>
              <a:spcBef>
                <a:spcPts val="0"/>
              </a:spcBef>
              <a:spcAft>
                <a:spcPts val="0"/>
              </a:spcAft>
              <a:buClr>
                <a:schemeClr val="dk1"/>
              </a:buClr>
              <a:buSzPts val="4800"/>
              <a:buNone/>
              <a:defRPr sz="4800">
                <a:solidFill>
                  <a:schemeClr val="lt2"/>
                </a:solidFill>
              </a:defRPr>
            </a:lvl9pPr>
          </a:lstStyle>
          <a:p/>
        </p:txBody>
      </p:sp>
      <p:sp>
        <p:nvSpPr>
          <p:cNvPr id="70" name="Google Shape;70;p14"/>
          <p:cNvSpPr txBox="1"/>
          <p:nvPr>
            <p:ph idx="1" type="body"/>
          </p:nvPr>
        </p:nvSpPr>
        <p:spPr>
          <a:xfrm>
            <a:off x="811650" y="2530150"/>
            <a:ext cx="2465100" cy="19302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71" name="Google Shape;71;p14"/>
          <p:cNvSpPr txBox="1"/>
          <p:nvPr>
            <p:ph idx="2" type="body"/>
          </p:nvPr>
        </p:nvSpPr>
        <p:spPr>
          <a:xfrm>
            <a:off x="3346263" y="2530150"/>
            <a:ext cx="2465100" cy="19302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72" name="Google Shape;72;p14"/>
          <p:cNvSpPr txBox="1"/>
          <p:nvPr>
            <p:ph idx="3" type="body"/>
          </p:nvPr>
        </p:nvSpPr>
        <p:spPr>
          <a:xfrm>
            <a:off x="5880875" y="2530813"/>
            <a:ext cx="2465100" cy="19302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73" name="Google Shape;73;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zotero.org/google-docs/?ookdt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doi.org/10.1177/097152150901700107" TargetMode="External"/><Relationship Id="rId4" Type="http://schemas.openxmlformats.org/officeDocument/2006/relationships/hyperlink" Target="https://doi.org/10.1145/1738826.173882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3">
            <a:alphaModFix/>
          </a:blip>
          <a:srcRect b="16162" l="0" r="28545" t="16885"/>
          <a:stretch/>
        </p:blipFill>
        <p:spPr>
          <a:xfrm>
            <a:off x="1359575" y="938975"/>
            <a:ext cx="2640426" cy="3302576"/>
          </a:xfrm>
          <a:prstGeom prst="rect">
            <a:avLst/>
          </a:prstGeom>
          <a:noFill/>
          <a:ln>
            <a:noFill/>
          </a:ln>
        </p:spPr>
      </p:pic>
      <p:sp>
        <p:nvSpPr>
          <p:cNvPr id="79" name="Google Shape;79;p15"/>
          <p:cNvSpPr txBox="1"/>
          <p:nvPr>
            <p:ph type="ctrTitle"/>
          </p:nvPr>
        </p:nvSpPr>
        <p:spPr>
          <a:xfrm>
            <a:off x="4596750" y="1395475"/>
            <a:ext cx="4050900" cy="136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Exploring Women Vendors’ Degrees of Use of Smartphones</a:t>
            </a:r>
            <a:endParaRPr>
              <a:solidFill>
                <a:schemeClr val="dk1"/>
              </a:solidFill>
            </a:endParaRPr>
          </a:p>
        </p:txBody>
      </p:sp>
      <p:sp>
        <p:nvSpPr>
          <p:cNvPr id="80" name="Google Shape;80;p15"/>
          <p:cNvSpPr txBox="1"/>
          <p:nvPr>
            <p:ph idx="1" type="subTitle"/>
          </p:nvPr>
        </p:nvSpPr>
        <p:spPr>
          <a:xfrm>
            <a:off x="4596750" y="2925304"/>
            <a:ext cx="4050900" cy="66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Akanksha, Khushi &amp; Sookthi</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392125"/>
            <a:ext cx="8520600" cy="831300"/>
          </a:xfrm>
          <a:prstGeom prst="rect">
            <a:avLst/>
          </a:prstGeom>
        </p:spPr>
        <p:txBody>
          <a:bodyPr anchorCtr="0" anchor="b" bIns="91425" lIns="91425" spcFirstLastPara="1" rIns="91425" wrap="square" tIns="91425">
            <a:normAutofit fontScale="90000"/>
          </a:bodyPr>
          <a:lstStyle/>
          <a:p>
            <a:pPr indent="0" lvl="0" marL="457200" rtl="0" algn="l">
              <a:lnSpc>
                <a:spcPct val="115000"/>
              </a:lnSpc>
              <a:spcBef>
                <a:spcPts val="0"/>
              </a:spcBef>
              <a:spcAft>
                <a:spcPts val="0"/>
              </a:spcAft>
              <a:buNone/>
            </a:pPr>
            <a:r>
              <a:t/>
            </a:r>
            <a:endParaRPr b="1" sz="1500">
              <a:latin typeface="Arial"/>
              <a:ea typeface="Arial"/>
              <a:cs typeface="Arial"/>
              <a:sym typeface="Arial"/>
            </a:endParaRPr>
          </a:p>
          <a:p>
            <a:pPr indent="0" lvl="0" marL="0" rtl="0" algn="l">
              <a:spcBef>
                <a:spcPts val="0"/>
              </a:spcBef>
              <a:spcAft>
                <a:spcPts val="0"/>
              </a:spcAft>
              <a:buNone/>
            </a:pPr>
            <a:r>
              <a:rPr b="1" lang="en"/>
              <a:t>1.Perceptions of Non-Use</a:t>
            </a:r>
            <a:endParaRPr b="1"/>
          </a:p>
        </p:txBody>
      </p:sp>
      <p:sp>
        <p:nvSpPr>
          <p:cNvPr id="162" name="Google Shape;162;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25000" lnSpcReduction="10000"/>
          </a:bodyPr>
          <a:lstStyle/>
          <a:p>
            <a:pPr indent="-352518" lvl="0" marL="457200" rtl="0" algn="l">
              <a:spcBef>
                <a:spcPts val="0"/>
              </a:spcBef>
              <a:spcAft>
                <a:spcPts val="0"/>
              </a:spcAft>
              <a:buSzPct val="100000"/>
              <a:buChar char="●"/>
            </a:pPr>
            <a:r>
              <a:rPr b="1" lang="en" sz="7805"/>
              <a:t>Non-Use and Dislike</a:t>
            </a:r>
            <a:endParaRPr sz="7805"/>
          </a:p>
          <a:p>
            <a:pPr indent="0" lvl="0" marL="457200" rtl="0" algn="l">
              <a:spcBef>
                <a:spcPts val="1200"/>
              </a:spcBef>
              <a:spcAft>
                <a:spcPts val="0"/>
              </a:spcAft>
              <a:buNone/>
            </a:pPr>
            <a:r>
              <a:t/>
            </a:r>
            <a:endParaRPr b="1" sz="7805"/>
          </a:p>
          <a:p>
            <a:pPr indent="-353185" lvl="0" marL="457200" rtl="0" algn="l">
              <a:spcBef>
                <a:spcPts val="1200"/>
              </a:spcBef>
              <a:spcAft>
                <a:spcPts val="0"/>
              </a:spcAft>
              <a:buSzPct val="100000"/>
              <a:buChar char="●"/>
            </a:pPr>
            <a:r>
              <a:rPr b="1" lang="en" sz="7847"/>
              <a:t>Self- Perception- </a:t>
            </a:r>
            <a:endParaRPr b="1" sz="7847"/>
          </a:p>
          <a:p>
            <a:pPr indent="-353185" lvl="1" marL="914400" rtl="0" algn="l">
              <a:spcBef>
                <a:spcPts val="0"/>
              </a:spcBef>
              <a:spcAft>
                <a:spcPts val="0"/>
              </a:spcAft>
              <a:buSzPct val="100000"/>
              <a:buChar char="○"/>
            </a:pPr>
            <a:r>
              <a:rPr lang="en" sz="7847"/>
              <a:t>Idea that to use a phone you need to be educated</a:t>
            </a:r>
            <a:endParaRPr sz="7805"/>
          </a:p>
          <a:p>
            <a:pPr indent="0" lvl="0" marL="0" rtl="0" algn="l">
              <a:spcBef>
                <a:spcPts val="1200"/>
              </a:spcBef>
              <a:spcAft>
                <a:spcPts val="0"/>
              </a:spcAft>
              <a:buNone/>
            </a:pPr>
            <a:r>
              <a:rPr lang="en" sz="5047"/>
              <a:t>          </a:t>
            </a:r>
            <a:endParaRPr b="1" sz="7847"/>
          </a:p>
          <a:p>
            <a:pPr indent="-353185" lvl="0" marL="457200" rtl="0" algn="l">
              <a:spcBef>
                <a:spcPts val="1200"/>
              </a:spcBef>
              <a:spcAft>
                <a:spcPts val="0"/>
              </a:spcAft>
              <a:buSzPct val="100000"/>
              <a:buChar char="●"/>
            </a:pPr>
            <a:r>
              <a:rPr b="1" lang="en" sz="7847"/>
              <a:t>Digital Literacy/Discomfort with technology</a:t>
            </a:r>
            <a:endParaRPr b="1" sz="7847"/>
          </a:p>
          <a:p>
            <a:pPr indent="0" lvl="0" marL="0" rtl="0" algn="l">
              <a:spcBef>
                <a:spcPts val="1200"/>
              </a:spcBef>
              <a:spcAft>
                <a:spcPts val="0"/>
              </a:spcAft>
              <a:buNone/>
            </a:pPr>
            <a:r>
              <a:rPr lang="en" sz="5047"/>
              <a:t>        </a:t>
            </a:r>
            <a:endParaRPr b="1" sz="5047"/>
          </a:p>
          <a:p>
            <a:pPr indent="0" lvl="0" marL="0" rtl="0" algn="l">
              <a:spcBef>
                <a:spcPts val="1200"/>
              </a:spcBef>
              <a:spcAft>
                <a:spcPts val="1200"/>
              </a:spcAft>
              <a:buNone/>
            </a:pPr>
            <a:r>
              <a:rPr lang="en" sz="4247"/>
              <a:t>       </a:t>
            </a: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Non-Use and Dislike</a:t>
            </a:r>
            <a:endParaRPr/>
          </a:p>
        </p:txBody>
      </p:sp>
      <p:sp>
        <p:nvSpPr>
          <p:cNvPr id="168" name="Google Shape;168;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All women interviewed who had keypad phones claimed that they did not like using smartphones. (JN3, NL11, NL12, NL13) </a:t>
            </a:r>
            <a:endParaRPr/>
          </a:p>
          <a:p>
            <a:pPr indent="-342900" lvl="0" marL="457200" rtl="0" algn="l">
              <a:spcBef>
                <a:spcPts val="0"/>
              </a:spcBef>
              <a:spcAft>
                <a:spcPts val="0"/>
              </a:spcAft>
              <a:buSzPts val="1800"/>
              <a:buChar char="●"/>
            </a:pPr>
            <a:r>
              <a:rPr lang="en"/>
              <a:t>Their male family members usually had smartphones, but they wouldn’t use them. </a:t>
            </a:r>
            <a:endParaRPr/>
          </a:p>
          <a:p>
            <a:pPr indent="-342900" lvl="0" marL="457200" rtl="0" algn="l">
              <a:spcBef>
                <a:spcPts val="0"/>
              </a:spcBef>
              <a:spcAft>
                <a:spcPts val="0"/>
              </a:spcAft>
              <a:buSzPts val="1800"/>
              <a:buChar char="●"/>
            </a:pPr>
            <a:r>
              <a:rPr lang="en"/>
              <a:t>Both lack of digital literacy and lack of need</a:t>
            </a:r>
            <a:endParaRPr/>
          </a:p>
        </p:txBody>
      </p:sp>
      <p:sp>
        <p:nvSpPr>
          <p:cNvPr id="169" name="Google Shape;169;p25"/>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Perceptions of Non-Use</a:t>
            </a:r>
            <a:endParaRPr sz="1879">
              <a:solidFill>
                <a:srgbClr val="BF9000"/>
              </a:solidFill>
              <a:latin typeface="Open Sans"/>
              <a:ea typeface="Open Sans"/>
              <a:cs typeface="Open Sans"/>
              <a:sym typeface="Open Sans"/>
            </a:endParaRPr>
          </a:p>
        </p:txBody>
      </p:sp>
      <p:sp>
        <p:nvSpPr>
          <p:cNvPr id="170" name="Google Shape;170;p25"/>
          <p:cNvSpPr/>
          <p:nvPr/>
        </p:nvSpPr>
        <p:spPr>
          <a:xfrm>
            <a:off x="172700" y="3663550"/>
            <a:ext cx="4105200" cy="12438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a:solidFill>
                  <a:schemeClr val="dk1"/>
                </a:solidFill>
                <a:latin typeface="Open Sans"/>
                <a:ea typeface="Open Sans"/>
                <a:cs typeface="Open Sans"/>
                <a:sym typeface="Open Sans"/>
              </a:rPr>
              <a:t>‘I just don’t like it… I don’t like phones. I have just a button phone. My brothers have a smartphone, but I don’t like to use it.’ </a:t>
            </a:r>
            <a:r>
              <a:rPr lang="en">
                <a:solidFill>
                  <a:schemeClr val="dk1"/>
                </a:solidFill>
                <a:latin typeface="Open Sans"/>
                <a:ea typeface="Open Sans"/>
                <a:cs typeface="Open Sans"/>
                <a:sym typeface="Open Sans"/>
              </a:rPr>
              <a:t>- NL12</a:t>
            </a:r>
            <a:endParaRPr sz="1700">
              <a:latin typeface="Open Sans"/>
              <a:ea typeface="Open Sans"/>
              <a:cs typeface="Open Sans"/>
              <a:sym typeface="Open Sans"/>
            </a:endParaRPr>
          </a:p>
        </p:txBody>
      </p:sp>
      <p:sp>
        <p:nvSpPr>
          <p:cNvPr id="171" name="Google Shape;171;p25"/>
          <p:cNvSpPr/>
          <p:nvPr/>
        </p:nvSpPr>
        <p:spPr>
          <a:xfrm>
            <a:off x="4677675" y="3663550"/>
            <a:ext cx="4241100" cy="12438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i="1" lang="en">
                <a:solidFill>
                  <a:schemeClr val="dk1"/>
                </a:solidFill>
                <a:latin typeface="Open Sans"/>
                <a:ea typeface="Open Sans"/>
                <a:cs typeface="Open Sans"/>
                <a:sym typeface="Open Sans"/>
              </a:rPr>
              <a:t>‘My husband has a phone. Children also have… I don’t like to use phones. Whether they show or don’t show, I don’t like it. I don’t know how to use also. ’ </a:t>
            </a:r>
            <a:r>
              <a:rPr lang="en">
                <a:solidFill>
                  <a:schemeClr val="dk1"/>
                </a:solidFill>
                <a:latin typeface="Open Sans"/>
                <a:ea typeface="Open Sans"/>
                <a:cs typeface="Open Sans"/>
                <a:sym typeface="Open Sans"/>
              </a:rPr>
              <a:t>- NL11</a:t>
            </a:r>
            <a:endParaRPr sz="1700">
              <a:latin typeface="Open Sans"/>
              <a:ea typeface="Open Sans"/>
              <a:cs typeface="Open Sans"/>
              <a:sym typeface="Open Sans"/>
            </a:endParaRPr>
          </a:p>
        </p:txBody>
      </p:sp>
      <p:sp>
        <p:nvSpPr>
          <p:cNvPr id="172" name="Google Shape;172;p25"/>
          <p:cNvSpPr/>
          <p:nvPr/>
        </p:nvSpPr>
        <p:spPr>
          <a:xfrm>
            <a:off x="5001825" y="164825"/>
            <a:ext cx="3592800" cy="11064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a:solidFill>
                  <a:schemeClr val="dk1"/>
                </a:solidFill>
                <a:latin typeface="Open Sans"/>
                <a:ea typeface="Open Sans"/>
                <a:cs typeface="Open Sans"/>
                <a:sym typeface="Open Sans"/>
              </a:rPr>
              <a:t>‘I like watching serials in my free time. But I watch it on TV. I don’t need a phone.’ </a:t>
            </a:r>
            <a:endParaRPr i="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chemeClr val="dk1"/>
                </a:solidFill>
                <a:latin typeface="Open Sans"/>
                <a:ea typeface="Open Sans"/>
                <a:cs typeface="Open Sans"/>
                <a:sym typeface="Open Sans"/>
              </a:rPr>
              <a:t>- NL12</a:t>
            </a:r>
            <a:endParaRPr sz="17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Non-Use and Dislike</a:t>
            </a:r>
            <a:endParaRPr/>
          </a:p>
        </p:txBody>
      </p:sp>
      <p:sp>
        <p:nvSpPr>
          <p:cNvPr id="178" name="Google Shape;178;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JN3 also a women who has keypad phone claiming that she don’t like smart phone</a:t>
            </a:r>
            <a:endParaRPr/>
          </a:p>
          <a:p>
            <a:pPr indent="-342900" lvl="0" marL="457200" rtl="0" algn="l">
              <a:spcBef>
                <a:spcPts val="0"/>
              </a:spcBef>
              <a:spcAft>
                <a:spcPts val="0"/>
              </a:spcAft>
              <a:buSzPts val="1800"/>
              <a:buChar char="●"/>
            </a:pPr>
            <a:r>
              <a:rPr lang="en"/>
              <a:t>When asked whether she likes when her daughter-in-law show her something in her phone, she said yes.</a:t>
            </a:r>
            <a:endParaRPr/>
          </a:p>
          <a:p>
            <a:pPr indent="-342900" lvl="0" marL="457200" rtl="0" algn="l">
              <a:spcBef>
                <a:spcPts val="0"/>
              </a:spcBef>
              <a:spcAft>
                <a:spcPts val="0"/>
              </a:spcAft>
              <a:buSzPts val="1800"/>
              <a:buChar char="●"/>
            </a:pPr>
            <a:r>
              <a:rPr lang="en"/>
              <a:t>‘Dislike’ may also reveal other reasons for non-use</a:t>
            </a:r>
            <a:endParaRPr/>
          </a:p>
          <a:p>
            <a:pPr indent="0" lvl="0" marL="0" rtl="0" algn="l">
              <a:spcBef>
                <a:spcPts val="1200"/>
              </a:spcBef>
              <a:spcAft>
                <a:spcPts val="1200"/>
              </a:spcAft>
              <a:buNone/>
            </a:pPr>
            <a:r>
              <a:t/>
            </a:r>
            <a:endParaRPr/>
          </a:p>
        </p:txBody>
      </p:sp>
      <p:sp>
        <p:nvSpPr>
          <p:cNvPr id="179" name="Google Shape;179;p26"/>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Perceptions of Non-Use</a:t>
            </a:r>
            <a:endParaRPr sz="1879">
              <a:solidFill>
                <a:srgbClr val="BF9000"/>
              </a:solidFill>
              <a:latin typeface="Open Sans"/>
              <a:ea typeface="Open Sans"/>
              <a:cs typeface="Open Sans"/>
              <a:sym typeface="Open Sans"/>
            </a:endParaRPr>
          </a:p>
        </p:txBody>
      </p:sp>
      <p:sp>
        <p:nvSpPr>
          <p:cNvPr id="180" name="Google Shape;180;p26"/>
          <p:cNvSpPr/>
          <p:nvPr/>
        </p:nvSpPr>
        <p:spPr>
          <a:xfrm>
            <a:off x="603900" y="3044150"/>
            <a:ext cx="7700400" cy="17574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a:solidFill>
                  <a:schemeClr val="dk1"/>
                </a:solidFill>
                <a:latin typeface="Open Sans"/>
                <a:ea typeface="Open Sans"/>
                <a:cs typeface="Open Sans"/>
                <a:sym typeface="Open Sans"/>
              </a:rPr>
              <a:t>‘Yes, sometimes she shows. But not much. I don’t see it. It’s just time waste, I don’t have any use for it.’ </a:t>
            </a:r>
            <a:endParaRPr i="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i="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i="1" lang="en">
                <a:solidFill>
                  <a:schemeClr val="dk1"/>
                </a:solidFill>
                <a:latin typeface="Open Sans"/>
                <a:ea typeface="Open Sans"/>
                <a:cs typeface="Open Sans"/>
                <a:sym typeface="Open Sans"/>
              </a:rPr>
              <a:t>‘Yeah, yeah (I like) … Can’t ask my daughter-in-law for her phone whenever I want’</a:t>
            </a:r>
            <a:endParaRPr i="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i="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chemeClr val="dk1"/>
                </a:solidFill>
                <a:latin typeface="Open Sans"/>
                <a:ea typeface="Open Sans"/>
                <a:cs typeface="Open Sans"/>
                <a:sym typeface="Open Sans"/>
              </a:rPr>
              <a:t>- JN3</a:t>
            </a:r>
            <a:endParaRPr sz="17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Self-Perception </a:t>
            </a:r>
            <a:endParaRPr/>
          </a:p>
        </p:txBody>
      </p:sp>
      <p:sp>
        <p:nvSpPr>
          <p:cNvPr id="186" name="Google Shape;186;p27"/>
          <p:cNvSpPr txBox="1"/>
          <p:nvPr>
            <p:ph idx="1" type="body"/>
          </p:nvPr>
        </p:nvSpPr>
        <p:spPr>
          <a:xfrm>
            <a:off x="311700" y="1225225"/>
            <a:ext cx="8742600" cy="1675200"/>
          </a:xfrm>
          <a:prstGeom prst="rect">
            <a:avLst/>
          </a:prstGeom>
        </p:spPr>
        <p:txBody>
          <a:bodyPr anchorCtr="0" anchor="t" bIns="91425" lIns="91425" spcFirstLastPara="1" rIns="91425" wrap="square" tIns="91425">
            <a:normAutofit/>
          </a:bodyPr>
          <a:lstStyle/>
          <a:p>
            <a:pPr indent="-342900" lvl="0" marL="914400" rtl="0" algn="l">
              <a:spcBef>
                <a:spcPts val="0"/>
              </a:spcBef>
              <a:spcAft>
                <a:spcPts val="0"/>
              </a:spcAft>
              <a:buSzPts val="1800"/>
              <a:buChar char="●"/>
            </a:pPr>
            <a:r>
              <a:rPr lang="en"/>
              <a:t>There is a perception that if person have studied they are more free and can do anything.</a:t>
            </a:r>
            <a:endParaRPr/>
          </a:p>
        </p:txBody>
      </p:sp>
      <p:sp>
        <p:nvSpPr>
          <p:cNvPr id="187" name="Google Shape;187;p27"/>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Perceptions of Non-Use</a:t>
            </a:r>
            <a:endParaRPr sz="1879">
              <a:solidFill>
                <a:srgbClr val="BF9000"/>
              </a:solidFill>
              <a:latin typeface="Open Sans"/>
              <a:ea typeface="Open Sans"/>
              <a:cs typeface="Open Sans"/>
              <a:sym typeface="Open Sans"/>
            </a:endParaRPr>
          </a:p>
        </p:txBody>
      </p:sp>
      <p:sp>
        <p:nvSpPr>
          <p:cNvPr id="188" name="Google Shape;188;p27"/>
          <p:cNvSpPr/>
          <p:nvPr/>
        </p:nvSpPr>
        <p:spPr>
          <a:xfrm>
            <a:off x="168300" y="2817100"/>
            <a:ext cx="3958800" cy="21792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latin typeface="Open Sans"/>
                <a:ea typeface="Open Sans"/>
                <a:cs typeface="Open Sans"/>
                <a:sym typeface="Open Sans"/>
              </a:rPr>
              <a:t>‘When they are free, they like to use the mobile phone and go wherever they want. It brings a lot of joy. </a:t>
            </a:r>
            <a:r>
              <a:rPr b="1" i="1" lang="en">
                <a:solidFill>
                  <a:schemeClr val="dk1"/>
                </a:solidFill>
                <a:latin typeface="Open Sans"/>
                <a:ea typeface="Open Sans"/>
                <a:cs typeface="Open Sans"/>
                <a:sym typeface="Open Sans"/>
              </a:rPr>
              <a:t>But it is only for those who have studied.</a:t>
            </a:r>
            <a:r>
              <a:rPr i="1" lang="en">
                <a:solidFill>
                  <a:schemeClr val="dk1"/>
                </a:solidFill>
                <a:latin typeface="Open Sans"/>
                <a:ea typeface="Open Sans"/>
                <a:cs typeface="Open Sans"/>
                <a:sym typeface="Open Sans"/>
              </a:rPr>
              <a:t> My daughter takes her phone, goes outside, with a lot of freedom she goes around, explores new places, and so on. She can make phon</a:t>
            </a:r>
            <a:r>
              <a:rPr lang="en">
                <a:solidFill>
                  <a:schemeClr val="dk1"/>
                </a:solidFill>
                <a:latin typeface="Open Sans"/>
                <a:ea typeface="Open Sans"/>
                <a:cs typeface="Open Sans"/>
                <a:sym typeface="Open Sans"/>
              </a:rPr>
              <a:t>e</a:t>
            </a:r>
            <a:r>
              <a:rPr i="1" lang="en">
                <a:solidFill>
                  <a:schemeClr val="dk1"/>
                </a:solidFill>
                <a:latin typeface="Open Sans"/>
                <a:ea typeface="Open Sans"/>
                <a:cs typeface="Open Sans"/>
                <a:sym typeface="Open Sans"/>
              </a:rPr>
              <a:t> calls.’</a:t>
            </a:r>
            <a:r>
              <a:rPr lang="en">
                <a:solidFill>
                  <a:schemeClr val="dk1"/>
                </a:solidFill>
                <a:latin typeface="Open Sans"/>
                <a:ea typeface="Open Sans"/>
                <a:cs typeface="Open Sans"/>
                <a:sym typeface="Open Sans"/>
              </a:rPr>
              <a:t> - JN8</a:t>
            </a:r>
            <a:endParaRPr i="1" sz="1700">
              <a:solidFill>
                <a:schemeClr val="dk1"/>
              </a:solidFill>
            </a:endParaRPr>
          </a:p>
        </p:txBody>
      </p:sp>
      <p:sp>
        <p:nvSpPr>
          <p:cNvPr id="189" name="Google Shape;189;p27"/>
          <p:cNvSpPr/>
          <p:nvPr/>
        </p:nvSpPr>
        <p:spPr>
          <a:xfrm>
            <a:off x="4279475" y="2900425"/>
            <a:ext cx="4774800" cy="20958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a:solidFill>
                  <a:schemeClr val="dk1"/>
                </a:solidFill>
                <a:latin typeface="Open Sans"/>
                <a:ea typeface="Open Sans"/>
                <a:cs typeface="Open Sans"/>
                <a:sym typeface="Open Sans"/>
              </a:rPr>
              <a:t>‘ Do you use UPI to pay other people, in shops and all?</a:t>
            </a:r>
            <a:endParaRPr i="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i="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latin typeface="Open Sans"/>
                <a:ea typeface="Open Sans"/>
                <a:cs typeface="Open Sans"/>
                <a:sym typeface="Open Sans"/>
              </a:rPr>
              <a:t> No, madam, my daughter does it. I did it twice or thrice, and it didn’t work (‘miss aagoythu’), </a:t>
            </a:r>
            <a:r>
              <a:rPr b="1" i="1" lang="en">
                <a:solidFill>
                  <a:schemeClr val="dk1"/>
                </a:solidFill>
                <a:latin typeface="Open Sans"/>
                <a:ea typeface="Open Sans"/>
                <a:cs typeface="Open Sans"/>
                <a:sym typeface="Open Sans"/>
              </a:rPr>
              <a:t>I didn’t know how to use it. I have not studied as much as them, I studied very less. That’s why they handle everything. </a:t>
            </a:r>
            <a:r>
              <a:rPr lang="en">
                <a:solidFill>
                  <a:schemeClr val="dk1"/>
                </a:solidFill>
                <a:latin typeface="Open Sans"/>
                <a:ea typeface="Open Sans"/>
                <a:cs typeface="Open Sans"/>
                <a:sym typeface="Open Sans"/>
              </a:rPr>
              <a:t>-</a:t>
            </a:r>
            <a:r>
              <a:rPr b="1"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JN8</a:t>
            </a:r>
            <a:endParaRPr i="1">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Digital Literacy / Discomfort with technology</a:t>
            </a:r>
            <a:endParaRPr/>
          </a:p>
        </p:txBody>
      </p:sp>
      <p:sp>
        <p:nvSpPr>
          <p:cNvPr id="195" name="Google Shape;195;p28"/>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Perceptions of Non-Use</a:t>
            </a:r>
            <a:endParaRPr sz="1879">
              <a:solidFill>
                <a:srgbClr val="BF9000"/>
              </a:solidFill>
              <a:latin typeface="Open Sans"/>
              <a:ea typeface="Open Sans"/>
              <a:cs typeface="Open Sans"/>
              <a:sym typeface="Open Sans"/>
            </a:endParaRPr>
          </a:p>
        </p:txBody>
      </p:sp>
      <p:sp>
        <p:nvSpPr>
          <p:cNvPr id="196" name="Google Shape;196;p28"/>
          <p:cNvSpPr/>
          <p:nvPr/>
        </p:nvSpPr>
        <p:spPr>
          <a:xfrm>
            <a:off x="223375" y="3739325"/>
            <a:ext cx="4863600" cy="12411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a:solidFill>
                  <a:schemeClr val="dk1"/>
                </a:solidFill>
                <a:latin typeface="Open Sans"/>
                <a:ea typeface="Open Sans"/>
                <a:cs typeface="Open Sans"/>
                <a:sym typeface="Open Sans"/>
              </a:rPr>
              <a:t>‘No, madam, my daughter does it. I did it twice or thrice, and it didn’t work, I didn’t know how to use it. I have not studied as much as them, I studied very less. That’s why they handle everything.’</a:t>
            </a:r>
            <a:r>
              <a:rPr lang="en">
                <a:solidFill>
                  <a:schemeClr val="dk1"/>
                </a:solidFill>
                <a:latin typeface="Open Sans"/>
                <a:ea typeface="Open Sans"/>
                <a:cs typeface="Open Sans"/>
                <a:sym typeface="Open Sans"/>
              </a:rPr>
              <a:t>- JN8</a:t>
            </a:r>
            <a:endParaRPr sz="1700">
              <a:solidFill>
                <a:schemeClr val="dk1"/>
              </a:solidFill>
              <a:latin typeface="Open Sans"/>
              <a:ea typeface="Open Sans"/>
              <a:cs typeface="Open Sans"/>
              <a:sym typeface="Open Sans"/>
            </a:endParaRPr>
          </a:p>
        </p:txBody>
      </p:sp>
      <p:sp>
        <p:nvSpPr>
          <p:cNvPr id="197" name="Google Shape;197;p28"/>
          <p:cNvSpPr/>
          <p:nvPr/>
        </p:nvSpPr>
        <p:spPr>
          <a:xfrm>
            <a:off x="2340900" y="1186263"/>
            <a:ext cx="6491400" cy="23367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a:solidFill>
                  <a:schemeClr val="dk1"/>
                </a:solidFill>
                <a:latin typeface="Open Sans"/>
                <a:ea typeface="Open Sans"/>
                <a:cs typeface="Open Sans"/>
                <a:sym typeface="Open Sans"/>
              </a:rPr>
              <a:t>‘I don’t go to the ATM, madam. These people (UPI market account) let us withdraw money from the account four times each month. If we take it five times, we have to pay a penalty of Rs. 80. If we withdraw more than five times, we have to pay Rs. 100. What can I do? Do I look at the Rs. 100? No, I can’t do that, so I just go for it. If I need it urgently, I go and take it. If I walk a bit, I reach the bank, in third block … It’s just a short distance from here - if you walk five minutes from here, just like you go to the restroom, you can go and get money.’ </a:t>
            </a:r>
            <a:r>
              <a:rPr lang="en">
                <a:solidFill>
                  <a:schemeClr val="dk1"/>
                </a:solidFill>
                <a:latin typeface="Open Sans"/>
                <a:ea typeface="Open Sans"/>
                <a:cs typeface="Open Sans"/>
                <a:sym typeface="Open Sans"/>
              </a:rPr>
              <a:t>- JN8</a:t>
            </a:r>
            <a:endParaRPr sz="1700">
              <a:latin typeface="Open Sans"/>
              <a:ea typeface="Open Sans"/>
              <a:cs typeface="Open Sans"/>
              <a:sym typeface="Open Sans"/>
            </a:endParaRPr>
          </a:p>
        </p:txBody>
      </p:sp>
      <p:sp>
        <p:nvSpPr>
          <p:cNvPr id="198" name="Google Shape;198;p28"/>
          <p:cNvSpPr txBox="1"/>
          <p:nvPr/>
        </p:nvSpPr>
        <p:spPr>
          <a:xfrm>
            <a:off x="223375" y="1301225"/>
            <a:ext cx="1943400" cy="1703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Don’t like to use UPI, prefer to go to bank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Decision-Making</a:t>
            </a:r>
            <a:endParaRPr/>
          </a:p>
        </p:txBody>
      </p:sp>
      <p:sp>
        <p:nvSpPr>
          <p:cNvPr id="204" name="Google Shape;204;p2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‘Decision-making’: data pack recharge, content downloading viewing decisions</a:t>
            </a:r>
            <a:endParaRPr/>
          </a:p>
          <a:p>
            <a:pPr indent="-342900" lvl="0" marL="457200" rtl="0" algn="l">
              <a:spcBef>
                <a:spcPts val="0"/>
              </a:spcBef>
              <a:spcAft>
                <a:spcPts val="0"/>
              </a:spcAft>
              <a:buSzPts val="1800"/>
              <a:buChar char="●"/>
            </a:pPr>
            <a:r>
              <a:rPr lang="en"/>
              <a:t>Decision-making is mediated by the ‘other’ – both people and financial criteria </a:t>
            </a:r>
            <a:endParaRPr/>
          </a:p>
          <a:p>
            <a:pPr indent="-342900" lvl="0" marL="457200" rtl="0" algn="l">
              <a:spcBef>
                <a:spcPts val="0"/>
              </a:spcBef>
              <a:spcAft>
                <a:spcPts val="0"/>
              </a:spcAft>
              <a:buSzPts val="1800"/>
              <a:buChar char="●"/>
            </a:pPr>
            <a:r>
              <a:rPr lang="en"/>
              <a:t>Parts:</a:t>
            </a:r>
            <a:endParaRPr/>
          </a:p>
          <a:p>
            <a:pPr indent="-336550" lvl="1" marL="914400" rtl="0" algn="l">
              <a:spcBef>
                <a:spcPts val="0"/>
              </a:spcBef>
              <a:spcAft>
                <a:spcPts val="0"/>
              </a:spcAft>
              <a:buSzPts val="1700"/>
              <a:buChar char="○"/>
            </a:pPr>
            <a:r>
              <a:rPr lang="en" sz="1700"/>
              <a:t>D</a:t>
            </a:r>
            <a:r>
              <a:rPr lang="en" sz="1700"/>
              <a:t>ecision making by adult children (mediated use)</a:t>
            </a:r>
            <a:endParaRPr sz="1700"/>
          </a:p>
          <a:p>
            <a:pPr indent="-336550" lvl="1" marL="914400" rtl="0" algn="l">
              <a:spcBef>
                <a:spcPts val="0"/>
              </a:spcBef>
              <a:spcAft>
                <a:spcPts val="0"/>
              </a:spcAft>
              <a:buSzPts val="1700"/>
              <a:buChar char="○"/>
            </a:pPr>
            <a:r>
              <a:rPr lang="en" sz="1700"/>
              <a:t>Data recharge by others (mediated use)</a:t>
            </a:r>
            <a:endParaRPr sz="1700"/>
          </a:p>
          <a:p>
            <a:pPr indent="-336550" lvl="1" marL="914400" rtl="0" algn="l">
              <a:spcBef>
                <a:spcPts val="0"/>
              </a:spcBef>
              <a:spcAft>
                <a:spcPts val="0"/>
              </a:spcAft>
              <a:buSzPts val="1700"/>
              <a:buChar char="○"/>
            </a:pPr>
            <a:r>
              <a:rPr lang="en" sz="1700"/>
              <a:t>Data recharge by self - decision-making criteria</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Decision Making by Adult Children</a:t>
            </a:r>
            <a:endParaRPr/>
          </a:p>
        </p:txBody>
      </p:sp>
      <p:sp>
        <p:nvSpPr>
          <p:cNvPr id="210" name="Google Shape;210;p30"/>
          <p:cNvSpPr txBox="1"/>
          <p:nvPr>
            <p:ph idx="1" type="body"/>
          </p:nvPr>
        </p:nvSpPr>
        <p:spPr>
          <a:xfrm>
            <a:off x="311700" y="1363450"/>
            <a:ext cx="3559800" cy="3354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Women vendors with older children and grandchildren took their help to use their smartphones, to overcome their own difficulties with digital literacy</a:t>
            </a:r>
            <a:endParaRPr sz="1700"/>
          </a:p>
        </p:txBody>
      </p:sp>
      <p:sp>
        <p:nvSpPr>
          <p:cNvPr id="211" name="Google Shape;211;p30"/>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Decision-Making</a:t>
            </a:r>
            <a:endParaRPr sz="1879">
              <a:solidFill>
                <a:srgbClr val="BF9000"/>
              </a:solidFill>
              <a:latin typeface="Open Sans"/>
              <a:ea typeface="Open Sans"/>
              <a:cs typeface="Open Sans"/>
              <a:sym typeface="Open Sans"/>
            </a:endParaRPr>
          </a:p>
        </p:txBody>
      </p:sp>
      <p:sp>
        <p:nvSpPr>
          <p:cNvPr id="212" name="Google Shape;212;p30"/>
          <p:cNvSpPr/>
          <p:nvPr/>
        </p:nvSpPr>
        <p:spPr>
          <a:xfrm>
            <a:off x="4029600" y="1363451"/>
            <a:ext cx="4913700" cy="19275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dk1"/>
                </a:solidFill>
                <a:latin typeface="Open Sans"/>
                <a:ea typeface="Open Sans"/>
                <a:cs typeface="Open Sans"/>
                <a:sym typeface="Open Sans"/>
              </a:rPr>
              <a:t>‘</a:t>
            </a:r>
            <a:r>
              <a:rPr i="1" lang="en" sz="1600">
                <a:solidFill>
                  <a:schemeClr val="dk1"/>
                </a:solidFill>
                <a:latin typeface="Open Sans"/>
                <a:ea typeface="Open Sans"/>
                <a:cs typeface="Open Sans"/>
                <a:sym typeface="Open Sans"/>
              </a:rPr>
              <a:t>Data? The normal... My children put it for me, I see that, that’s all…I do find it difficult, but </a:t>
            </a:r>
            <a:r>
              <a:rPr b="1" i="1" lang="en" sz="1600">
                <a:solidFill>
                  <a:schemeClr val="dk1"/>
                </a:solidFill>
                <a:latin typeface="Open Sans"/>
                <a:ea typeface="Open Sans"/>
                <a:cs typeface="Open Sans"/>
                <a:sym typeface="Open Sans"/>
              </a:rPr>
              <a:t>they (children) take care of everything</a:t>
            </a:r>
            <a:r>
              <a:rPr i="1" lang="en" sz="1600">
                <a:solidFill>
                  <a:schemeClr val="dk1"/>
                </a:solidFill>
                <a:latin typeface="Open Sans"/>
                <a:ea typeface="Open Sans"/>
                <a:cs typeface="Open Sans"/>
                <a:sym typeface="Open Sans"/>
              </a:rPr>
              <a:t>. I just do ‘on-off’. If I want some song, I listen to it, I talk (to people), that’s all.’ </a:t>
            </a:r>
            <a:endParaRPr i="1"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 JN8</a:t>
            </a:r>
            <a:endParaRPr sz="1900">
              <a:latin typeface="Open Sans"/>
              <a:ea typeface="Open Sans"/>
              <a:cs typeface="Open Sans"/>
              <a:sym typeface="Open Sans"/>
            </a:endParaRPr>
          </a:p>
        </p:txBody>
      </p:sp>
      <p:sp>
        <p:nvSpPr>
          <p:cNvPr id="213" name="Google Shape;213;p30"/>
          <p:cNvSpPr/>
          <p:nvPr/>
        </p:nvSpPr>
        <p:spPr>
          <a:xfrm>
            <a:off x="575700" y="3577300"/>
            <a:ext cx="8091300" cy="8046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700">
                <a:solidFill>
                  <a:schemeClr val="dk1"/>
                </a:solidFill>
                <a:latin typeface="Open Sans"/>
                <a:ea typeface="Open Sans"/>
                <a:cs typeface="Open Sans"/>
                <a:sym typeface="Open Sans"/>
              </a:rPr>
              <a:t>‘She </a:t>
            </a:r>
            <a:r>
              <a:rPr b="1" i="1" lang="en" sz="1700">
                <a:solidFill>
                  <a:schemeClr val="dk1"/>
                </a:solidFill>
                <a:latin typeface="Open Sans"/>
                <a:ea typeface="Open Sans"/>
                <a:cs typeface="Open Sans"/>
                <a:sym typeface="Open Sans"/>
              </a:rPr>
              <a:t>(my daughter) downloads and gives me pictures (movies) </a:t>
            </a:r>
            <a:r>
              <a:rPr i="1" lang="en" sz="1700">
                <a:solidFill>
                  <a:schemeClr val="dk1"/>
                </a:solidFill>
                <a:latin typeface="Open Sans"/>
                <a:ea typeface="Open Sans"/>
                <a:cs typeface="Open Sans"/>
                <a:sym typeface="Open Sans"/>
              </a:rPr>
              <a:t>to watch (while working).’ </a:t>
            </a:r>
            <a:r>
              <a:rPr lang="en" sz="1700">
                <a:solidFill>
                  <a:schemeClr val="dk1"/>
                </a:solidFill>
                <a:latin typeface="Open Sans"/>
                <a:ea typeface="Open Sans"/>
                <a:cs typeface="Open Sans"/>
                <a:sym typeface="Open Sans"/>
              </a:rPr>
              <a:t>- JN9</a:t>
            </a:r>
            <a:endParaRPr sz="20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Data Recharge: Others</a:t>
            </a:r>
            <a:endParaRPr/>
          </a:p>
        </p:txBody>
      </p:sp>
      <p:sp>
        <p:nvSpPr>
          <p:cNvPr id="219" name="Google Shape;219;p31"/>
          <p:cNvSpPr txBox="1"/>
          <p:nvPr>
            <p:ph idx="1" type="body"/>
          </p:nvPr>
        </p:nvSpPr>
        <p:spPr>
          <a:xfrm>
            <a:off x="311700" y="1225225"/>
            <a:ext cx="4260300" cy="23223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6 women informed us that their plan recharge decisions were made by others. </a:t>
            </a:r>
            <a:endParaRPr sz="1700"/>
          </a:p>
          <a:p>
            <a:pPr indent="-336550" lvl="0" marL="457200" rtl="0" algn="l">
              <a:spcBef>
                <a:spcPts val="0"/>
              </a:spcBef>
              <a:spcAft>
                <a:spcPts val="0"/>
              </a:spcAft>
              <a:buSzPts val="1700"/>
              <a:buChar char="●"/>
            </a:pPr>
            <a:r>
              <a:rPr lang="en" sz="1700"/>
              <a:t>Women who had keypad phones did not recharge their phones by themselves, UPI linked to husbands’ accounts. </a:t>
            </a:r>
            <a:endParaRPr sz="1700"/>
          </a:p>
        </p:txBody>
      </p:sp>
      <p:sp>
        <p:nvSpPr>
          <p:cNvPr id="220" name="Google Shape;220;p31"/>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Decision-Making</a:t>
            </a:r>
            <a:endParaRPr sz="1879">
              <a:solidFill>
                <a:srgbClr val="BF9000"/>
              </a:solidFill>
              <a:latin typeface="Open Sans"/>
              <a:ea typeface="Open Sans"/>
              <a:cs typeface="Open Sans"/>
              <a:sym typeface="Open Sans"/>
            </a:endParaRPr>
          </a:p>
        </p:txBody>
      </p:sp>
      <p:sp>
        <p:nvSpPr>
          <p:cNvPr id="221" name="Google Shape;221;p31"/>
          <p:cNvSpPr/>
          <p:nvPr/>
        </p:nvSpPr>
        <p:spPr>
          <a:xfrm>
            <a:off x="348450" y="3547525"/>
            <a:ext cx="8447100" cy="14514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500">
                <a:solidFill>
                  <a:schemeClr val="dk1"/>
                </a:solidFill>
                <a:latin typeface="Open Sans"/>
                <a:ea typeface="Open Sans"/>
                <a:cs typeface="Open Sans"/>
                <a:sym typeface="Open Sans"/>
              </a:rPr>
              <a:t>‘’</a:t>
            </a:r>
            <a:r>
              <a:rPr i="1" lang="en" sz="1500">
                <a:solidFill>
                  <a:schemeClr val="dk1"/>
                </a:solidFill>
                <a:latin typeface="Open Sans"/>
                <a:ea typeface="Open Sans"/>
                <a:cs typeface="Open Sans"/>
                <a:sym typeface="Open Sans"/>
              </a:rPr>
              <a:t>I have a button phone only. To recharge and add currency, </a:t>
            </a:r>
            <a:r>
              <a:rPr b="1" i="1" lang="en" sz="1500">
                <a:solidFill>
                  <a:schemeClr val="dk1"/>
                </a:solidFill>
                <a:latin typeface="Open Sans"/>
                <a:ea typeface="Open Sans"/>
                <a:cs typeface="Open Sans"/>
                <a:sym typeface="Open Sans"/>
              </a:rPr>
              <a:t>my husband takes care of everything</a:t>
            </a:r>
            <a:r>
              <a:rPr i="1" lang="en" sz="1500">
                <a:solidFill>
                  <a:schemeClr val="dk1"/>
                </a:solidFill>
                <a:latin typeface="Open Sans"/>
                <a:ea typeface="Open Sans"/>
                <a:cs typeface="Open Sans"/>
                <a:sym typeface="Open Sans"/>
              </a:rPr>
              <a:t>, I don’t do much.’</a:t>
            </a:r>
            <a:r>
              <a:rPr i="1" lang="en" sz="1500">
                <a:solidFill>
                  <a:schemeClr val="dk1"/>
                </a:solidFill>
                <a:latin typeface="Open Sans"/>
                <a:ea typeface="Open Sans"/>
                <a:cs typeface="Open Sans"/>
                <a:sym typeface="Open Sans"/>
              </a:rPr>
              <a:t> </a:t>
            </a:r>
            <a:endParaRPr i="1" sz="1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i="1" sz="1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i="1" lang="en" sz="1500">
                <a:solidFill>
                  <a:schemeClr val="dk1"/>
                </a:solidFill>
                <a:latin typeface="Open Sans"/>
                <a:ea typeface="Open Sans"/>
                <a:cs typeface="Open Sans"/>
                <a:sym typeface="Open Sans"/>
              </a:rPr>
              <a:t>‘All scanning money goes to my husband’s phone... Husband’s account.’ </a:t>
            </a:r>
            <a:endParaRPr i="1" sz="1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500">
                <a:solidFill>
                  <a:schemeClr val="dk1"/>
                </a:solidFill>
                <a:latin typeface="Open Sans"/>
                <a:ea typeface="Open Sans"/>
                <a:cs typeface="Open Sans"/>
                <a:sym typeface="Open Sans"/>
              </a:rPr>
              <a:t>- NL11</a:t>
            </a:r>
            <a:endParaRPr sz="1800">
              <a:latin typeface="Open Sans"/>
              <a:ea typeface="Open Sans"/>
              <a:cs typeface="Open Sans"/>
              <a:sym typeface="Open Sans"/>
            </a:endParaRPr>
          </a:p>
        </p:txBody>
      </p:sp>
      <p:pic>
        <p:nvPicPr>
          <p:cNvPr id="222" name="Google Shape;222;p31"/>
          <p:cNvPicPr preferRelativeResize="0"/>
          <p:nvPr/>
        </p:nvPicPr>
        <p:blipFill rotWithShape="1">
          <a:blip r:embed="rId3">
            <a:alphaModFix/>
          </a:blip>
          <a:srcRect b="0" l="0" r="0" t="42485"/>
          <a:stretch/>
        </p:blipFill>
        <p:spPr>
          <a:xfrm>
            <a:off x="5036000" y="293000"/>
            <a:ext cx="3853099" cy="2958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Data Recharge: Self</a:t>
            </a:r>
            <a:endParaRPr/>
          </a:p>
        </p:txBody>
      </p:sp>
      <p:sp>
        <p:nvSpPr>
          <p:cNvPr id="228" name="Google Shape;228;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13 women recharged the datapacks of their own phones. Only 1 of them recharged in-app, the rest preferred doing it in-person at a shop. </a:t>
            </a:r>
            <a:endParaRPr sz="1700"/>
          </a:p>
          <a:p>
            <a:pPr indent="-336550" lvl="0" marL="457200" rtl="0" algn="l">
              <a:spcBef>
                <a:spcPts val="0"/>
              </a:spcBef>
              <a:spcAft>
                <a:spcPts val="0"/>
              </a:spcAft>
              <a:buSzPts val="1700"/>
              <a:buChar char="●"/>
            </a:pPr>
            <a:r>
              <a:rPr lang="en" sz="1700"/>
              <a:t>Spending decision was based on their monthly savings: usually 1 or 3 month plans. </a:t>
            </a:r>
            <a:endParaRPr sz="1700"/>
          </a:p>
        </p:txBody>
      </p:sp>
      <p:sp>
        <p:nvSpPr>
          <p:cNvPr id="229" name="Google Shape;229;p32"/>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Decision-Making</a:t>
            </a:r>
            <a:endParaRPr sz="1879">
              <a:solidFill>
                <a:srgbClr val="BF9000"/>
              </a:solidFill>
              <a:latin typeface="Open Sans"/>
              <a:ea typeface="Open Sans"/>
              <a:cs typeface="Open Sans"/>
              <a:sym typeface="Open Sans"/>
            </a:endParaRPr>
          </a:p>
        </p:txBody>
      </p:sp>
      <p:sp>
        <p:nvSpPr>
          <p:cNvPr id="230" name="Google Shape;230;p32"/>
          <p:cNvSpPr/>
          <p:nvPr/>
        </p:nvSpPr>
        <p:spPr>
          <a:xfrm>
            <a:off x="311700" y="2571750"/>
            <a:ext cx="5025000" cy="21903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dk1"/>
                </a:solidFill>
                <a:latin typeface="Open Sans"/>
                <a:ea typeface="Open Sans"/>
                <a:cs typeface="Open Sans"/>
                <a:sym typeface="Open Sans"/>
              </a:rPr>
              <a:t>‘Whatever money I get, I have to spend it on these materials, for my household expenses. After that, if I still have 2000-3000 Rupees in my account, then I purchase a three-month plan. If that month my </a:t>
            </a:r>
            <a:r>
              <a:rPr b="1" i="1" lang="en" sz="1600">
                <a:solidFill>
                  <a:schemeClr val="dk1"/>
                </a:solidFill>
                <a:latin typeface="Open Sans"/>
                <a:ea typeface="Open Sans"/>
                <a:cs typeface="Open Sans"/>
                <a:sym typeface="Open Sans"/>
              </a:rPr>
              <a:t>budget is low, then I buy only a one-month or twenty-eight-day plan</a:t>
            </a:r>
            <a:r>
              <a:rPr i="1" lang="en" sz="1600">
                <a:solidFill>
                  <a:schemeClr val="dk1"/>
                </a:solidFill>
                <a:latin typeface="Open Sans"/>
                <a:ea typeface="Open Sans"/>
                <a:cs typeface="Open Sans"/>
                <a:sym typeface="Open Sans"/>
              </a:rPr>
              <a:t>.’ </a:t>
            </a:r>
            <a:r>
              <a:rPr lang="en" sz="1600">
                <a:solidFill>
                  <a:schemeClr val="dk1"/>
                </a:solidFill>
                <a:latin typeface="Open Sans"/>
                <a:ea typeface="Open Sans"/>
                <a:cs typeface="Open Sans"/>
                <a:sym typeface="Open Sans"/>
              </a:rPr>
              <a:t>- JN9 </a:t>
            </a:r>
            <a:endParaRPr sz="1900">
              <a:latin typeface="Open Sans"/>
              <a:ea typeface="Open Sans"/>
              <a:cs typeface="Open Sans"/>
              <a:sym typeface="Open Sans"/>
            </a:endParaRPr>
          </a:p>
        </p:txBody>
      </p:sp>
      <p:sp>
        <p:nvSpPr>
          <p:cNvPr id="231" name="Google Shape;231;p32"/>
          <p:cNvSpPr/>
          <p:nvPr/>
        </p:nvSpPr>
        <p:spPr>
          <a:xfrm>
            <a:off x="5461125" y="2571750"/>
            <a:ext cx="3202800" cy="21903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dk1"/>
                </a:solidFill>
                <a:latin typeface="Open Sans"/>
                <a:ea typeface="Open Sans"/>
                <a:cs typeface="Open Sans"/>
                <a:sym typeface="Open Sans"/>
              </a:rPr>
              <a:t>‘We all take only the 1-month pack for data and currency … We recharge once it gets over only, </a:t>
            </a:r>
            <a:r>
              <a:rPr b="1" i="1" lang="en" sz="1600">
                <a:solidFill>
                  <a:schemeClr val="dk1"/>
                </a:solidFill>
                <a:latin typeface="Open Sans"/>
                <a:ea typeface="Open Sans"/>
                <a:cs typeface="Open Sans"/>
                <a:sym typeface="Open Sans"/>
              </a:rPr>
              <a:t>don’t know when our phone will get spoiled</a:t>
            </a:r>
            <a:r>
              <a:rPr i="1" lang="en" sz="1600">
                <a:solidFill>
                  <a:schemeClr val="dk1"/>
                </a:solidFill>
                <a:latin typeface="Open Sans"/>
                <a:ea typeface="Open Sans"/>
                <a:cs typeface="Open Sans"/>
                <a:sym typeface="Open Sans"/>
              </a:rPr>
              <a:t>. Don’t want to take more.’ </a:t>
            </a:r>
            <a:r>
              <a:rPr lang="en" sz="1600">
                <a:solidFill>
                  <a:schemeClr val="dk1"/>
                </a:solidFill>
                <a:latin typeface="Open Sans"/>
                <a:ea typeface="Open Sans"/>
                <a:cs typeface="Open Sans"/>
                <a:sym typeface="Open Sans"/>
              </a:rPr>
              <a:t>- JN1</a:t>
            </a:r>
            <a:endParaRPr sz="19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Data Recharge: Self</a:t>
            </a:r>
            <a:endParaRPr/>
          </a:p>
        </p:txBody>
      </p:sp>
      <p:sp>
        <p:nvSpPr>
          <p:cNvPr id="237" name="Google Shape;237;p33"/>
          <p:cNvSpPr txBox="1"/>
          <p:nvPr>
            <p:ph idx="1" type="body"/>
          </p:nvPr>
        </p:nvSpPr>
        <p:spPr>
          <a:xfrm>
            <a:off x="311700" y="1434975"/>
            <a:ext cx="8520600" cy="3144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sz="2000"/>
              <a:t>‘One or two months I do it like that only, I keep </a:t>
            </a:r>
            <a:r>
              <a:rPr b="1" i="1" lang="en" sz="2000"/>
              <a:t>switching between plans</a:t>
            </a:r>
            <a:r>
              <a:rPr i="1" lang="en" sz="2000"/>
              <a:t>. I can’t predict, right? If [inaudible] comes, I have to spend Rs. 1000, and if these other things come… current bill…now they have made current bill free, but before if I had to spend on current, I would have to spend Rs. 500. If some child falls sick, that amount I’ll spend for them. Then, </a:t>
            </a:r>
            <a:r>
              <a:rPr b="1" i="1" lang="en" sz="2000"/>
              <a:t>whatever money I get next month</a:t>
            </a:r>
            <a:r>
              <a:rPr i="1" lang="en" sz="2000"/>
              <a:t>, I’ll use that accordingly for data.’</a:t>
            </a:r>
            <a:endParaRPr i="1" sz="2000"/>
          </a:p>
          <a:p>
            <a:pPr indent="-355600" lvl="0" marL="457200" rtl="0" algn="ctr">
              <a:spcBef>
                <a:spcPts val="1200"/>
              </a:spcBef>
              <a:spcAft>
                <a:spcPts val="0"/>
              </a:spcAft>
              <a:buSzPts val="2000"/>
              <a:buChar char="-"/>
            </a:pPr>
            <a:r>
              <a:rPr lang="en" sz="2000"/>
              <a:t>JN9 </a:t>
            </a:r>
            <a:endParaRPr sz="2000"/>
          </a:p>
        </p:txBody>
      </p:sp>
      <p:sp>
        <p:nvSpPr>
          <p:cNvPr id="238" name="Google Shape;238;p33"/>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Decision-Making</a:t>
            </a:r>
            <a:endParaRPr sz="1879">
              <a:solidFill>
                <a:srgbClr val="BF9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1448675" y="960888"/>
            <a:ext cx="6179700" cy="960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dk1"/>
                </a:solidFill>
              </a:rPr>
              <a:t>Introduction: Why this topic?</a:t>
            </a:r>
            <a:endParaRPr>
              <a:solidFill>
                <a:schemeClr val="dk1"/>
              </a:solidFill>
            </a:endParaRPr>
          </a:p>
        </p:txBody>
      </p:sp>
      <p:sp>
        <p:nvSpPr>
          <p:cNvPr id="86" name="Google Shape;86;p16"/>
          <p:cNvSpPr txBox="1"/>
          <p:nvPr>
            <p:ph idx="1" type="body"/>
          </p:nvPr>
        </p:nvSpPr>
        <p:spPr>
          <a:xfrm>
            <a:off x="1101175" y="2746263"/>
            <a:ext cx="2301300" cy="11475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lang="en" sz="1300">
                <a:solidFill>
                  <a:schemeClr val="dk1"/>
                </a:solidFill>
              </a:rPr>
              <a:t>Curiosity to </a:t>
            </a:r>
            <a:r>
              <a:rPr lang="en" sz="1300">
                <a:solidFill>
                  <a:schemeClr val="dk1"/>
                </a:solidFill>
              </a:rPr>
              <a:t>study how people navigate data use and purchase decisions with income constraints</a:t>
            </a:r>
            <a:endParaRPr sz="1300">
              <a:solidFill>
                <a:schemeClr val="dk1"/>
              </a:solidFill>
            </a:endParaRPr>
          </a:p>
        </p:txBody>
      </p:sp>
      <p:sp>
        <p:nvSpPr>
          <p:cNvPr id="87" name="Google Shape;87;p16"/>
          <p:cNvSpPr txBox="1"/>
          <p:nvPr>
            <p:ph idx="2" type="body"/>
          </p:nvPr>
        </p:nvSpPr>
        <p:spPr>
          <a:xfrm>
            <a:off x="3558625" y="2796313"/>
            <a:ext cx="2131500" cy="9189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lang="en" sz="1300">
                <a:solidFill>
                  <a:schemeClr val="dk1"/>
                </a:solidFill>
              </a:rPr>
              <a:t>Moved to the topic of women shopkeepers and street vendors. </a:t>
            </a:r>
            <a:endParaRPr sz="1300">
              <a:solidFill>
                <a:schemeClr val="dk1"/>
              </a:solidFill>
            </a:endParaRPr>
          </a:p>
        </p:txBody>
      </p:sp>
      <p:sp>
        <p:nvSpPr>
          <p:cNvPr id="88" name="Google Shape;88;p16"/>
          <p:cNvSpPr txBox="1"/>
          <p:nvPr>
            <p:ph idx="3" type="body"/>
          </p:nvPr>
        </p:nvSpPr>
        <p:spPr>
          <a:xfrm>
            <a:off x="5967725" y="2796313"/>
            <a:ext cx="2075100" cy="13863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lang="en" sz="1300">
                <a:solidFill>
                  <a:schemeClr val="dk1"/>
                </a:solidFill>
              </a:rPr>
              <a:t>UPI adoption and data availability makes smartphones common, Vendors and their public use of mobile phones</a:t>
            </a:r>
            <a:endParaRPr sz="1300">
              <a:solidFill>
                <a:schemeClr val="dk1"/>
              </a:solidFill>
            </a:endParaRPr>
          </a:p>
        </p:txBody>
      </p:sp>
      <p:sp>
        <p:nvSpPr>
          <p:cNvPr id="89" name="Google Shape;89;p16"/>
          <p:cNvSpPr txBox="1"/>
          <p:nvPr/>
        </p:nvSpPr>
        <p:spPr>
          <a:xfrm>
            <a:off x="1491625" y="2334613"/>
            <a:ext cx="1520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Started out</a:t>
            </a:r>
            <a:endParaRPr sz="1800">
              <a:solidFill>
                <a:schemeClr val="dk1"/>
              </a:solidFill>
              <a:latin typeface="Open Sans"/>
              <a:ea typeface="Open Sans"/>
              <a:cs typeface="Open Sans"/>
              <a:sym typeface="Open Sans"/>
            </a:endParaRPr>
          </a:p>
        </p:txBody>
      </p:sp>
      <p:sp>
        <p:nvSpPr>
          <p:cNvPr id="90" name="Google Shape;90;p16"/>
          <p:cNvSpPr txBox="1"/>
          <p:nvPr/>
        </p:nvSpPr>
        <p:spPr>
          <a:xfrm>
            <a:off x="4152025" y="2334913"/>
            <a:ext cx="94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Moved</a:t>
            </a:r>
            <a:endParaRPr sz="1800">
              <a:solidFill>
                <a:schemeClr val="dk1"/>
              </a:solidFill>
              <a:latin typeface="Open Sans"/>
              <a:ea typeface="Open Sans"/>
              <a:cs typeface="Open Sans"/>
              <a:sym typeface="Open Sans"/>
            </a:endParaRPr>
          </a:p>
        </p:txBody>
      </p:sp>
      <p:sp>
        <p:nvSpPr>
          <p:cNvPr id="91" name="Google Shape;91;p16"/>
          <p:cNvSpPr txBox="1"/>
          <p:nvPr/>
        </p:nvSpPr>
        <p:spPr>
          <a:xfrm>
            <a:off x="6421775" y="2334913"/>
            <a:ext cx="1167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Reasons</a:t>
            </a:r>
            <a:endParaRPr sz="1800">
              <a:solidFill>
                <a:schemeClr val="dk1"/>
              </a:solidFill>
              <a:latin typeface="Open Sans"/>
              <a:ea typeface="Open Sans"/>
              <a:cs typeface="Open Sans"/>
              <a:sym typeface="Open Sans"/>
            </a:endParaRPr>
          </a:p>
        </p:txBody>
      </p:sp>
      <p:cxnSp>
        <p:nvCxnSpPr>
          <p:cNvPr id="92" name="Google Shape;92;p16"/>
          <p:cNvCxnSpPr>
            <a:stCxn id="89" idx="3"/>
            <a:endCxn id="90" idx="1"/>
          </p:cNvCxnSpPr>
          <p:nvPr/>
        </p:nvCxnSpPr>
        <p:spPr>
          <a:xfrm>
            <a:off x="3012025" y="2565463"/>
            <a:ext cx="1140000" cy="600"/>
          </a:xfrm>
          <a:prstGeom prst="curvedConnector3">
            <a:avLst>
              <a:gd fmla="val 50000" name="adj1"/>
            </a:avLst>
          </a:prstGeom>
          <a:noFill/>
          <a:ln cap="flat" cmpd="sng" w="9525">
            <a:solidFill>
              <a:schemeClr val="lt2"/>
            </a:solidFill>
            <a:prstDash val="solid"/>
            <a:round/>
            <a:headEnd len="med" w="med" type="none"/>
            <a:tailEnd len="med" w="med" type="none"/>
          </a:ln>
        </p:spPr>
      </p:cxnSp>
      <p:cxnSp>
        <p:nvCxnSpPr>
          <p:cNvPr id="93" name="Google Shape;93;p16"/>
          <p:cNvCxnSpPr>
            <a:stCxn id="90" idx="3"/>
            <a:endCxn id="91" idx="1"/>
          </p:cNvCxnSpPr>
          <p:nvPr/>
        </p:nvCxnSpPr>
        <p:spPr>
          <a:xfrm>
            <a:off x="5096725" y="2565763"/>
            <a:ext cx="1325100" cy="600"/>
          </a:xfrm>
          <a:prstGeom prst="curvedConnector3">
            <a:avLst>
              <a:gd fmla="val 49998" name="adj1"/>
            </a:avLst>
          </a:prstGeom>
          <a:noFill/>
          <a:ln cap="flat" cmpd="sng" w="9525">
            <a:solidFill>
              <a:schemeClr val="lt2"/>
            </a:solidFill>
            <a:prstDash val="solid"/>
            <a:round/>
            <a:headEnd len="med" w="med" type="none"/>
            <a:tailEnd len="med" w="med" type="none"/>
          </a:ln>
        </p:spPr>
      </p:cxnSp>
      <p:cxnSp>
        <p:nvCxnSpPr>
          <p:cNvPr id="94" name="Google Shape;94;p16"/>
          <p:cNvCxnSpPr>
            <a:stCxn id="85" idx="1"/>
            <a:endCxn id="89" idx="1"/>
          </p:cNvCxnSpPr>
          <p:nvPr/>
        </p:nvCxnSpPr>
        <p:spPr>
          <a:xfrm>
            <a:off x="1448675" y="1440888"/>
            <a:ext cx="42900" cy="1124700"/>
          </a:xfrm>
          <a:prstGeom prst="curvedConnector3">
            <a:avLst>
              <a:gd fmla="val -555070" name="adj1"/>
            </a:avLst>
          </a:prstGeom>
          <a:noFill/>
          <a:ln cap="flat" cmpd="sng" w="9525">
            <a:solidFill>
              <a:schemeClr val="lt2"/>
            </a:solidFill>
            <a:prstDash val="solid"/>
            <a:round/>
            <a:headEnd len="med" w="med" type="none"/>
            <a:tailEnd len="med" w="med" type="none"/>
          </a:ln>
        </p:spPr>
      </p:cxnSp>
      <p:cxnSp>
        <p:nvCxnSpPr>
          <p:cNvPr id="95" name="Google Shape;95;p16"/>
          <p:cNvCxnSpPr>
            <a:stCxn id="85" idx="3"/>
            <a:endCxn id="91" idx="3"/>
          </p:cNvCxnSpPr>
          <p:nvPr/>
        </p:nvCxnSpPr>
        <p:spPr>
          <a:xfrm flipH="1">
            <a:off x="7588775" y="1440888"/>
            <a:ext cx="39600" cy="1125000"/>
          </a:xfrm>
          <a:prstGeom prst="curvedConnector3">
            <a:avLst>
              <a:gd fmla="val -601326" name="adj1"/>
            </a:avLst>
          </a:prstGeom>
          <a:noFill/>
          <a:ln cap="flat" cmpd="sng" w="9525">
            <a:solidFill>
              <a:schemeClr val="l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 Family Dynamics and Phone Usage</a:t>
            </a:r>
            <a:endParaRPr/>
          </a:p>
        </p:txBody>
      </p:sp>
      <p:sp>
        <p:nvSpPr>
          <p:cNvPr id="244" name="Google Shape;244;p3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see that family dynamics, often gendered, affect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Family Dynamics In Phone Use</a:t>
            </a:r>
            <a:endParaRPr/>
          </a:p>
        </p:txBody>
      </p:sp>
      <p:sp>
        <p:nvSpPr>
          <p:cNvPr id="250" name="Google Shape;250;p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For women who are not digitally literate, relying on children and in-laws is essential. </a:t>
            </a:r>
            <a:endParaRPr sz="1700"/>
          </a:p>
          <a:p>
            <a:pPr indent="-336550" lvl="0" marL="457200" rtl="0" algn="l">
              <a:spcBef>
                <a:spcPts val="0"/>
              </a:spcBef>
              <a:spcAft>
                <a:spcPts val="0"/>
              </a:spcAft>
              <a:buSzPts val="1700"/>
              <a:buChar char="●"/>
            </a:pPr>
            <a:r>
              <a:rPr lang="en" sz="1700"/>
              <a:t>JN3 has a keypad phone, but scrolls through phones of customers’, kept for charging at her stall. She cannot use the smartphone at home freely. </a:t>
            </a:r>
            <a:endParaRPr sz="1700"/>
          </a:p>
          <a:p>
            <a:pPr indent="-336550" lvl="0" marL="457200" rtl="0" algn="l">
              <a:spcBef>
                <a:spcPts val="0"/>
              </a:spcBef>
              <a:spcAft>
                <a:spcPts val="0"/>
              </a:spcAft>
              <a:buSzPts val="1700"/>
              <a:buChar char="●"/>
            </a:pPr>
            <a:r>
              <a:rPr lang="en" sz="1700"/>
              <a:t>Family gendered control over phone use also influence how women choose to use their phones</a:t>
            </a:r>
            <a:endParaRPr sz="1700"/>
          </a:p>
        </p:txBody>
      </p:sp>
      <p:sp>
        <p:nvSpPr>
          <p:cNvPr id="251" name="Google Shape;251;p35"/>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Family Dynamics and Phone Use</a:t>
            </a:r>
            <a:endParaRPr sz="1879">
              <a:solidFill>
                <a:srgbClr val="BF9000"/>
              </a:solidFill>
              <a:latin typeface="Open Sans"/>
              <a:ea typeface="Open Sans"/>
              <a:cs typeface="Open Sans"/>
              <a:sym typeface="Open Sans"/>
            </a:endParaRPr>
          </a:p>
        </p:txBody>
      </p:sp>
      <p:sp>
        <p:nvSpPr>
          <p:cNvPr id="252" name="Google Shape;252;p35"/>
          <p:cNvSpPr/>
          <p:nvPr/>
        </p:nvSpPr>
        <p:spPr>
          <a:xfrm>
            <a:off x="238600" y="3187225"/>
            <a:ext cx="3820500" cy="15747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dk1"/>
                </a:solidFill>
                <a:latin typeface="Open Sans"/>
                <a:ea typeface="Open Sans"/>
                <a:cs typeface="Open Sans"/>
                <a:sym typeface="Open Sans"/>
              </a:rPr>
              <a:t>‘</a:t>
            </a:r>
            <a:r>
              <a:rPr i="1" lang="en" sz="1600">
                <a:solidFill>
                  <a:schemeClr val="dk1"/>
                </a:solidFill>
                <a:latin typeface="Open Sans"/>
                <a:ea typeface="Open Sans"/>
                <a:cs typeface="Open Sans"/>
                <a:sym typeface="Open Sans"/>
              </a:rPr>
              <a:t>Yeah yeah (I like seeing things on phone) but…</a:t>
            </a:r>
            <a:r>
              <a:rPr b="1" i="1" lang="en" sz="1600">
                <a:solidFill>
                  <a:schemeClr val="dk1"/>
                </a:solidFill>
                <a:latin typeface="Open Sans"/>
                <a:ea typeface="Open Sans"/>
                <a:cs typeface="Open Sans"/>
                <a:sym typeface="Open Sans"/>
              </a:rPr>
              <a:t>can’t ask my daughter-in-law for her phone</a:t>
            </a:r>
            <a:r>
              <a:rPr i="1" lang="en" sz="1600">
                <a:solidFill>
                  <a:schemeClr val="dk1"/>
                </a:solidFill>
                <a:latin typeface="Open Sans"/>
                <a:ea typeface="Open Sans"/>
                <a:cs typeface="Open Sans"/>
                <a:sym typeface="Open Sans"/>
              </a:rPr>
              <a:t> whenever I want.</a:t>
            </a:r>
            <a:r>
              <a:rPr i="1" lang="en" sz="1600">
                <a:solidFill>
                  <a:schemeClr val="dk1"/>
                </a:solidFill>
                <a:latin typeface="Open Sans"/>
                <a:ea typeface="Open Sans"/>
                <a:cs typeface="Open Sans"/>
                <a:sym typeface="Open Sans"/>
              </a:rPr>
              <a:t>’ </a:t>
            </a:r>
            <a:r>
              <a:rPr lang="en" sz="1600">
                <a:solidFill>
                  <a:schemeClr val="dk1"/>
                </a:solidFill>
                <a:latin typeface="Open Sans"/>
                <a:ea typeface="Open Sans"/>
                <a:cs typeface="Open Sans"/>
                <a:sym typeface="Open Sans"/>
              </a:rPr>
              <a:t>- JN3</a:t>
            </a:r>
            <a:endParaRPr sz="1900">
              <a:latin typeface="Open Sans"/>
              <a:ea typeface="Open Sans"/>
              <a:cs typeface="Open Sans"/>
              <a:sym typeface="Open Sans"/>
            </a:endParaRPr>
          </a:p>
        </p:txBody>
      </p:sp>
      <p:sp>
        <p:nvSpPr>
          <p:cNvPr id="253" name="Google Shape;253;p35"/>
          <p:cNvSpPr/>
          <p:nvPr/>
        </p:nvSpPr>
        <p:spPr>
          <a:xfrm>
            <a:off x="4128750" y="3187225"/>
            <a:ext cx="4807500" cy="15747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700">
                <a:solidFill>
                  <a:schemeClr val="dk1"/>
                </a:solidFill>
                <a:latin typeface="Open Sans"/>
                <a:ea typeface="Open Sans"/>
                <a:cs typeface="Open Sans"/>
                <a:sym typeface="Open Sans"/>
              </a:rPr>
              <a:t>‘They scold me if I use it (at home) because we </a:t>
            </a:r>
            <a:r>
              <a:rPr b="1" i="1" lang="en" sz="1700">
                <a:solidFill>
                  <a:schemeClr val="dk1"/>
                </a:solidFill>
                <a:latin typeface="Open Sans"/>
                <a:ea typeface="Open Sans"/>
                <a:cs typeface="Open Sans"/>
                <a:sym typeface="Open Sans"/>
              </a:rPr>
              <a:t>should not use mobile much in front of bhaiya (brother) and papa (father)</a:t>
            </a:r>
            <a:r>
              <a:rPr i="1" lang="en" sz="1700">
                <a:solidFill>
                  <a:schemeClr val="dk1"/>
                </a:solidFill>
                <a:latin typeface="Open Sans"/>
                <a:ea typeface="Open Sans"/>
                <a:cs typeface="Open Sans"/>
                <a:sym typeface="Open Sans"/>
              </a:rPr>
              <a:t>.</a:t>
            </a:r>
            <a:r>
              <a:rPr i="1" lang="en" sz="1700">
                <a:solidFill>
                  <a:schemeClr val="dk1"/>
                </a:solidFill>
                <a:latin typeface="Open Sans"/>
                <a:ea typeface="Open Sans"/>
                <a:cs typeface="Open Sans"/>
                <a:sym typeface="Open Sans"/>
              </a:rPr>
              <a:t>’ </a:t>
            </a:r>
            <a:r>
              <a:rPr lang="en" sz="1700">
                <a:solidFill>
                  <a:schemeClr val="dk1"/>
                </a:solidFill>
                <a:latin typeface="Open Sans"/>
                <a:ea typeface="Open Sans"/>
                <a:cs typeface="Open Sans"/>
                <a:sym typeface="Open Sans"/>
              </a:rPr>
              <a:t>- JN4</a:t>
            </a:r>
            <a:endParaRPr sz="20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311700" y="605163"/>
            <a:ext cx="8520600" cy="58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Vendors as Mothers</a:t>
            </a:r>
            <a:endParaRPr/>
          </a:p>
        </p:txBody>
      </p:sp>
      <p:sp>
        <p:nvSpPr>
          <p:cNvPr id="259" name="Google Shape;259;p36"/>
          <p:cNvSpPr txBox="1"/>
          <p:nvPr>
            <p:ph idx="1" type="body"/>
          </p:nvPr>
        </p:nvSpPr>
        <p:spPr>
          <a:xfrm>
            <a:off x="311700" y="1225225"/>
            <a:ext cx="4260300" cy="3354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Negotiate between allowing their children to use their phones, and restricting them from extensive use. </a:t>
            </a:r>
            <a:endParaRPr sz="1700"/>
          </a:p>
          <a:p>
            <a:pPr indent="-336550" lvl="0" marL="457200" rtl="0" algn="l">
              <a:spcBef>
                <a:spcPts val="0"/>
              </a:spcBef>
              <a:spcAft>
                <a:spcPts val="0"/>
              </a:spcAft>
              <a:buSzPts val="1700"/>
              <a:buChar char="●"/>
            </a:pPr>
            <a:r>
              <a:rPr lang="en" sz="1700"/>
              <a:t>W</a:t>
            </a:r>
            <a:r>
              <a:rPr lang="en" sz="1700"/>
              <a:t>omen subscribe to low-data daily plans on purpose and use up the data at work, in order to ensure that their children don’t get too much data after they return from work.</a:t>
            </a:r>
            <a:endParaRPr sz="1700"/>
          </a:p>
        </p:txBody>
      </p:sp>
      <p:sp>
        <p:nvSpPr>
          <p:cNvPr id="260" name="Google Shape;260;p36"/>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Family Dynamics and Phone Use</a:t>
            </a:r>
            <a:endParaRPr sz="1879">
              <a:solidFill>
                <a:srgbClr val="BF9000"/>
              </a:solidFill>
              <a:latin typeface="Open Sans"/>
              <a:ea typeface="Open Sans"/>
              <a:cs typeface="Open Sans"/>
              <a:sym typeface="Open Sans"/>
            </a:endParaRPr>
          </a:p>
        </p:txBody>
      </p:sp>
      <p:sp>
        <p:nvSpPr>
          <p:cNvPr id="261" name="Google Shape;261;p36"/>
          <p:cNvSpPr/>
          <p:nvPr/>
        </p:nvSpPr>
        <p:spPr>
          <a:xfrm>
            <a:off x="4918125" y="882100"/>
            <a:ext cx="3914100" cy="36972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Upon being asked if her current data plan is sufficient for her: </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i="1"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i="1" lang="en" sz="1600">
                <a:solidFill>
                  <a:schemeClr val="dk1"/>
                </a:solidFill>
                <a:latin typeface="Open Sans"/>
                <a:ea typeface="Open Sans"/>
                <a:cs typeface="Open Sans"/>
                <a:sym typeface="Open Sans"/>
              </a:rPr>
              <a:t>‘But if children use it, the data will not be enough. But children should not use more, no? That's why one day of data is enough for us... I don't put full data, because I cannot use it up.’ </a:t>
            </a:r>
            <a:endParaRPr i="1"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 CS15</a:t>
            </a:r>
            <a:endParaRPr sz="19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457200" rtl="0" algn="l">
              <a:lnSpc>
                <a:spcPct val="115000"/>
              </a:lnSpc>
              <a:spcBef>
                <a:spcPts val="0"/>
              </a:spcBef>
              <a:spcAft>
                <a:spcPts val="0"/>
              </a:spcAft>
              <a:buNone/>
            </a:pPr>
            <a:r>
              <a:t/>
            </a:r>
            <a:endParaRPr b="1" sz="1500">
              <a:latin typeface="Arial"/>
              <a:ea typeface="Arial"/>
              <a:cs typeface="Arial"/>
              <a:sym typeface="Arial"/>
            </a:endParaRPr>
          </a:p>
          <a:p>
            <a:pPr indent="0" lvl="0" marL="0" rtl="0" algn="l">
              <a:spcBef>
                <a:spcPts val="0"/>
              </a:spcBef>
              <a:spcAft>
                <a:spcPts val="0"/>
              </a:spcAft>
              <a:buNone/>
            </a:pPr>
            <a:r>
              <a:rPr b="1" lang="en"/>
              <a:t>4.WORK AND LEISURE- BLURRED BOUNDARIES</a:t>
            </a:r>
            <a:endParaRPr b="1"/>
          </a:p>
        </p:txBody>
      </p:sp>
      <p:sp>
        <p:nvSpPr>
          <p:cNvPr id="267" name="Google Shape;267;p3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25000" lnSpcReduction="20000"/>
          </a:bodyPr>
          <a:lstStyle/>
          <a:p>
            <a:pPr indent="-301718" lvl="0" marL="457200" rtl="0" algn="l">
              <a:spcBef>
                <a:spcPts val="0"/>
              </a:spcBef>
              <a:spcAft>
                <a:spcPts val="0"/>
              </a:spcAft>
              <a:buSzPct val="100000"/>
              <a:buChar char="●"/>
            </a:pPr>
            <a:r>
              <a:rPr b="1" lang="en" sz="4605"/>
              <a:t>P</a:t>
            </a:r>
            <a:r>
              <a:rPr b="1" lang="en" sz="5405"/>
              <a:t>hone use by others around women vendors workplace </a:t>
            </a:r>
            <a:r>
              <a:rPr lang="en" sz="5405"/>
              <a:t>(customers/nearby standing people)</a:t>
            </a:r>
            <a:endParaRPr sz="5405"/>
          </a:p>
          <a:p>
            <a:pPr indent="0" lvl="0" marL="0" rtl="0" algn="l">
              <a:spcBef>
                <a:spcPts val="1200"/>
              </a:spcBef>
              <a:spcAft>
                <a:spcPts val="0"/>
              </a:spcAft>
              <a:buNone/>
            </a:pPr>
            <a:r>
              <a:t/>
            </a:r>
            <a:endParaRPr sz="3421"/>
          </a:p>
          <a:p>
            <a:pPr indent="-308735" lvl="0" marL="457200" rtl="0" algn="l">
              <a:spcBef>
                <a:spcPts val="1200"/>
              </a:spcBef>
              <a:spcAft>
                <a:spcPts val="0"/>
              </a:spcAft>
              <a:buSzPct val="100000"/>
              <a:buChar char="●"/>
            </a:pPr>
            <a:r>
              <a:rPr b="1" lang="en" sz="5047"/>
              <a:t>Phone use by women vendors at workplace</a:t>
            </a:r>
            <a:endParaRPr b="1" sz="5047"/>
          </a:p>
          <a:p>
            <a:pPr indent="0" lvl="0" marL="0" rtl="0" algn="l">
              <a:spcBef>
                <a:spcPts val="1200"/>
              </a:spcBef>
              <a:spcAft>
                <a:spcPts val="0"/>
              </a:spcAft>
              <a:buNone/>
            </a:pPr>
            <a:r>
              <a:rPr b="1" lang="en" sz="5047"/>
              <a:t>               </a:t>
            </a:r>
            <a:r>
              <a:rPr lang="en" sz="5047"/>
              <a:t>  -Enacting religion at workplace</a:t>
            </a:r>
            <a:endParaRPr sz="5047"/>
          </a:p>
          <a:p>
            <a:pPr indent="0" lvl="0" marL="0" rtl="0" algn="l">
              <a:spcBef>
                <a:spcPts val="1200"/>
              </a:spcBef>
              <a:spcAft>
                <a:spcPts val="0"/>
              </a:spcAft>
              <a:buNone/>
            </a:pPr>
            <a:r>
              <a:rPr lang="en" sz="5047"/>
              <a:t>                -Downloading movies at workplace</a:t>
            </a:r>
            <a:endParaRPr sz="5047"/>
          </a:p>
          <a:p>
            <a:pPr indent="0" lvl="0" marL="0" rtl="0" algn="l">
              <a:spcBef>
                <a:spcPts val="1200"/>
              </a:spcBef>
              <a:spcAft>
                <a:spcPts val="0"/>
              </a:spcAft>
              <a:buNone/>
            </a:pPr>
            <a:r>
              <a:rPr lang="en" sz="5047"/>
              <a:t>                -Entertainment at workplace</a:t>
            </a:r>
            <a:endParaRPr sz="5047"/>
          </a:p>
          <a:p>
            <a:pPr indent="0" lvl="0" marL="0" rtl="0" algn="l">
              <a:spcBef>
                <a:spcPts val="1200"/>
              </a:spcBef>
              <a:spcAft>
                <a:spcPts val="0"/>
              </a:spcAft>
              <a:buNone/>
            </a:pPr>
            <a:r>
              <a:rPr lang="en" sz="5047"/>
              <a:t>                -Leisure and work enabling each other</a:t>
            </a:r>
            <a:endParaRPr b="1" sz="5047"/>
          </a:p>
          <a:p>
            <a:pPr indent="0" lvl="0" marL="457200" rtl="0" algn="l">
              <a:spcBef>
                <a:spcPts val="1200"/>
              </a:spcBef>
              <a:spcAft>
                <a:spcPts val="0"/>
              </a:spcAft>
              <a:buNone/>
            </a:pPr>
            <a:r>
              <a:t/>
            </a:r>
            <a:endParaRPr b="1" sz="5047"/>
          </a:p>
          <a:p>
            <a:pPr indent="-308735" lvl="0" marL="457200" rtl="0" algn="l">
              <a:spcBef>
                <a:spcPts val="1200"/>
              </a:spcBef>
              <a:spcAft>
                <a:spcPts val="0"/>
              </a:spcAft>
              <a:buSzPct val="100000"/>
              <a:buChar char="●"/>
            </a:pPr>
            <a:r>
              <a:rPr b="1" lang="en" sz="5047"/>
              <a:t>Hesitance to admit leisure</a:t>
            </a:r>
            <a:endParaRPr b="1" sz="5047"/>
          </a:p>
          <a:p>
            <a:pPr indent="0" lvl="0" marL="0" rtl="0" algn="l">
              <a:spcBef>
                <a:spcPts val="1200"/>
              </a:spcBef>
              <a:spcAft>
                <a:spcPts val="0"/>
              </a:spcAft>
              <a:buNone/>
            </a:pPr>
            <a:r>
              <a:rPr lang="en" sz="5047"/>
              <a:t>        </a:t>
            </a:r>
            <a:endParaRPr b="1" sz="5047"/>
          </a:p>
          <a:p>
            <a:pPr indent="0" lvl="0" marL="0" rtl="0" algn="l">
              <a:spcBef>
                <a:spcPts val="1200"/>
              </a:spcBef>
              <a:spcAft>
                <a:spcPts val="1200"/>
              </a:spcAft>
              <a:buNone/>
            </a:pPr>
            <a:r>
              <a:rPr lang="en" sz="4247"/>
              <a:t>       </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605163"/>
            <a:ext cx="8520600" cy="581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1" lang="en" sz="2245">
                <a:latin typeface="Open Sans"/>
                <a:ea typeface="Open Sans"/>
                <a:cs typeface="Open Sans"/>
                <a:sym typeface="Open Sans"/>
              </a:rPr>
              <a:t>Phone usage by others around women vendors’ workplace </a:t>
            </a:r>
            <a:endParaRPr b="1" sz="100">
              <a:latin typeface="Open Sans"/>
              <a:ea typeface="Open Sans"/>
              <a:cs typeface="Open Sans"/>
              <a:sym typeface="Open Sans"/>
            </a:endParaRPr>
          </a:p>
        </p:txBody>
      </p:sp>
      <p:sp>
        <p:nvSpPr>
          <p:cNvPr id="273" name="Google Shape;273;p38"/>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Work and Leisure - Blurred boundaries</a:t>
            </a:r>
            <a:endParaRPr sz="1879">
              <a:solidFill>
                <a:srgbClr val="BF9000"/>
              </a:solidFill>
              <a:latin typeface="Open Sans"/>
              <a:ea typeface="Open Sans"/>
              <a:cs typeface="Open Sans"/>
              <a:sym typeface="Open Sans"/>
            </a:endParaRPr>
          </a:p>
        </p:txBody>
      </p:sp>
      <p:sp>
        <p:nvSpPr>
          <p:cNvPr id="274" name="Google Shape;274;p38"/>
          <p:cNvSpPr/>
          <p:nvPr/>
        </p:nvSpPr>
        <p:spPr>
          <a:xfrm>
            <a:off x="168300" y="1395300"/>
            <a:ext cx="5112000" cy="33378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100">
                <a:solidFill>
                  <a:schemeClr val="dk1"/>
                </a:solidFill>
              </a:rPr>
              <a:t>. </a:t>
            </a:r>
            <a:r>
              <a:rPr i="1" lang="en" sz="2300">
                <a:solidFill>
                  <a:schemeClr val="dk1"/>
                </a:solidFill>
                <a:latin typeface="Open Sans"/>
                <a:ea typeface="Open Sans"/>
                <a:cs typeface="Open Sans"/>
                <a:sym typeface="Open Sans"/>
              </a:rPr>
              <a:t>‘Sometimes customers come to my shop and just stand and talk on their phones. </a:t>
            </a:r>
            <a:r>
              <a:rPr b="1" i="1" lang="en" sz="2300">
                <a:solidFill>
                  <a:schemeClr val="dk1"/>
                </a:solidFill>
                <a:latin typeface="Open Sans"/>
                <a:ea typeface="Open Sans"/>
                <a:cs typeface="Open Sans"/>
                <a:sym typeface="Open Sans"/>
              </a:rPr>
              <a:t>I don’t know whether to work, eat food, or talk.</a:t>
            </a:r>
            <a:r>
              <a:rPr i="1" lang="en" sz="2300">
                <a:solidFill>
                  <a:schemeClr val="dk1"/>
                </a:solidFill>
                <a:latin typeface="Open Sans"/>
                <a:ea typeface="Open Sans"/>
                <a:cs typeface="Open Sans"/>
                <a:sym typeface="Open Sans"/>
              </a:rPr>
              <a:t>’ </a:t>
            </a:r>
            <a:r>
              <a:rPr lang="en" sz="2300">
                <a:solidFill>
                  <a:schemeClr val="dk1"/>
                </a:solidFill>
                <a:latin typeface="Open Sans"/>
                <a:ea typeface="Open Sans"/>
                <a:cs typeface="Open Sans"/>
                <a:sym typeface="Open Sans"/>
              </a:rPr>
              <a:t>- JN3</a:t>
            </a:r>
            <a:endParaRPr sz="23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i="1" sz="1500">
              <a:solidFill>
                <a:schemeClr val="dk1"/>
              </a:solidFill>
            </a:endParaRPr>
          </a:p>
        </p:txBody>
      </p:sp>
      <p:pic>
        <p:nvPicPr>
          <p:cNvPr id="275" name="Google Shape;275;p38"/>
          <p:cNvPicPr preferRelativeResize="0"/>
          <p:nvPr/>
        </p:nvPicPr>
        <p:blipFill>
          <a:blip r:embed="rId3">
            <a:alphaModFix/>
          </a:blip>
          <a:stretch>
            <a:fillRect/>
          </a:stretch>
        </p:blipFill>
        <p:spPr>
          <a:xfrm>
            <a:off x="5444450" y="1602625"/>
            <a:ext cx="3501950" cy="269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311700" y="605163"/>
            <a:ext cx="8520600" cy="581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1" lang="en" sz="2247">
                <a:latin typeface="Open Sans"/>
                <a:ea typeface="Open Sans"/>
                <a:cs typeface="Open Sans"/>
                <a:sym typeface="Open Sans"/>
              </a:rPr>
              <a:t>Phone use by women vendors at workplace</a:t>
            </a:r>
            <a:endParaRPr sz="636"/>
          </a:p>
        </p:txBody>
      </p:sp>
      <p:sp>
        <p:nvSpPr>
          <p:cNvPr id="281" name="Google Shape;281;p39"/>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Work and Leisure - Blurred Boundaries</a:t>
            </a:r>
            <a:endParaRPr sz="1879">
              <a:solidFill>
                <a:srgbClr val="BF9000"/>
              </a:solidFill>
              <a:latin typeface="Open Sans"/>
              <a:ea typeface="Open Sans"/>
              <a:cs typeface="Open Sans"/>
              <a:sym typeface="Open Sans"/>
            </a:endParaRPr>
          </a:p>
        </p:txBody>
      </p:sp>
      <p:sp>
        <p:nvSpPr>
          <p:cNvPr id="282" name="Google Shape;282;p39"/>
          <p:cNvSpPr/>
          <p:nvPr/>
        </p:nvSpPr>
        <p:spPr>
          <a:xfrm>
            <a:off x="1162050" y="1461650"/>
            <a:ext cx="5943600" cy="26769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700">
                <a:solidFill>
                  <a:schemeClr val="dk1"/>
                </a:solidFill>
                <a:latin typeface="Open Sans"/>
                <a:ea typeface="Open Sans"/>
                <a:cs typeface="Open Sans"/>
                <a:sym typeface="Open Sans"/>
              </a:rPr>
              <a:t> Q. ‘</a:t>
            </a:r>
            <a:r>
              <a:rPr i="1" lang="en" sz="1700">
                <a:solidFill>
                  <a:schemeClr val="dk1"/>
                </a:solidFill>
                <a:latin typeface="Open Sans"/>
                <a:ea typeface="Open Sans"/>
                <a:cs typeface="Open Sans"/>
                <a:sym typeface="Open Sans"/>
              </a:rPr>
              <a:t>So if customers don't come, do you look at the phone?’</a:t>
            </a:r>
            <a:endParaRPr i="1" sz="17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i="1" lang="en" sz="1700">
                <a:solidFill>
                  <a:schemeClr val="dk1"/>
                </a:solidFill>
                <a:latin typeface="Open Sans"/>
                <a:ea typeface="Open Sans"/>
                <a:cs typeface="Open Sans"/>
                <a:sym typeface="Open Sans"/>
              </a:rPr>
              <a:t>  18: ‘The phone is there. </a:t>
            </a:r>
            <a:r>
              <a:rPr b="1" i="1" lang="en" sz="1700">
                <a:solidFill>
                  <a:schemeClr val="dk1"/>
                </a:solidFill>
                <a:latin typeface="Open Sans"/>
                <a:ea typeface="Open Sans"/>
                <a:cs typeface="Open Sans"/>
                <a:sym typeface="Open Sans"/>
              </a:rPr>
              <a:t>If they don't come, we'll listen to the message for a while.’</a:t>
            </a:r>
            <a:endParaRPr b="1" i="1" sz="17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i="1" lang="en" sz="1700">
                <a:solidFill>
                  <a:schemeClr val="dk1"/>
                </a:solidFill>
                <a:latin typeface="Open Sans"/>
                <a:ea typeface="Open Sans"/>
                <a:cs typeface="Open Sans"/>
                <a:sym typeface="Open Sans"/>
              </a:rPr>
              <a:t>19: ‘We'll look at cooking videos in it.’</a:t>
            </a:r>
            <a:endParaRPr i="1" sz="1700">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1700">
                <a:solidFill>
                  <a:schemeClr val="dk1"/>
                </a:solidFill>
                <a:latin typeface="Open Sans"/>
                <a:ea typeface="Open Sans"/>
                <a:cs typeface="Open Sans"/>
                <a:sym typeface="Open Sans"/>
              </a:rPr>
              <a:t>- CS 18, 19</a:t>
            </a:r>
            <a:endParaRPr i="1" sz="1600">
              <a:solidFill>
                <a:schemeClr val="dk1"/>
              </a:solidFill>
              <a:latin typeface="Open Sans"/>
              <a:ea typeface="Open Sans"/>
              <a:cs typeface="Open Sans"/>
              <a:sym typeface="Open Sans"/>
            </a:endParaRPr>
          </a:p>
        </p:txBody>
      </p:sp>
      <p:sp>
        <p:nvSpPr>
          <p:cNvPr id="283" name="Google Shape;283;p39"/>
          <p:cNvSpPr txBox="1"/>
          <p:nvPr/>
        </p:nvSpPr>
        <p:spPr>
          <a:xfrm>
            <a:off x="1039650" y="4473200"/>
            <a:ext cx="65661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4" name="Google Shape;284;p39"/>
          <p:cNvSpPr txBox="1"/>
          <p:nvPr/>
        </p:nvSpPr>
        <p:spPr>
          <a:xfrm>
            <a:off x="2421275" y="4413925"/>
            <a:ext cx="40248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Enacting religion at workplace</a:t>
            </a:r>
            <a:endParaRPr b="1" sz="1800">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605163"/>
            <a:ext cx="8520600" cy="581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1" lang="en" sz="2247">
                <a:latin typeface="Open Sans"/>
                <a:ea typeface="Open Sans"/>
                <a:cs typeface="Open Sans"/>
                <a:sym typeface="Open Sans"/>
              </a:rPr>
              <a:t>Phone use by women vendors at workplace</a:t>
            </a:r>
            <a:endParaRPr sz="636"/>
          </a:p>
        </p:txBody>
      </p:sp>
      <p:sp>
        <p:nvSpPr>
          <p:cNvPr id="290" name="Google Shape;290;p40"/>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Work and Leisure - Blurred Boundaries</a:t>
            </a:r>
            <a:endParaRPr sz="1879">
              <a:solidFill>
                <a:srgbClr val="BF9000"/>
              </a:solidFill>
              <a:latin typeface="Open Sans"/>
              <a:ea typeface="Open Sans"/>
              <a:cs typeface="Open Sans"/>
              <a:sym typeface="Open Sans"/>
            </a:endParaRPr>
          </a:p>
        </p:txBody>
      </p:sp>
      <p:sp>
        <p:nvSpPr>
          <p:cNvPr id="291" name="Google Shape;291;p40"/>
          <p:cNvSpPr/>
          <p:nvPr/>
        </p:nvSpPr>
        <p:spPr>
          <a:xfrm>
            <a:off x="1311600" y="1572750"/>
            <a:ext cx="6022200" cy="19980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sz="2100">
                <a:solidFill>
                  <a:schemeClr val="dk1"/>
                </a:solidFill>
                <a:latin typeface="Open Sans"/>
                <a:ea typeface="Open Sans"/>
                <a:cs typeface="Open Sans"/>
                <a:sym typeface="Open Sans"/>
              </a:rPr>
              <a:t> ‘I </a:t>
            </a:r>
            <a:r>
              <a:rPr b="1" i="1" lang="en" sz="2100">
                <a:solidFill>
                  <a:schemeClr val="dk1"/>
                </a:solidFill>
                <a:latin typeface="Open Sans"/>
                <a:ea typeface="Open Sans"/>
                <a:cs typeface="Open Sans"/>
                <a:sym typeface="Open Sans"/>
              </a:rPr>
              <a:t>download movies using WiFi</a:t>
            </a:r>
            <a:r>
              <a:rPr i="1" lang="en" sz="2100">
                <a:solidFill>
                  <a:schemeClr val="dk1"/>
                </a:solidFill>
                <a:latin typeface="Open Sans"/>
                <a:ea typeface="Open Sans"/>
                <a:cs typeface="Open Sans"/>
                <a:sym typeface="Open Sans"/>
              </a:rPr>
              <a:t>, and later I watch it after work.’ </a:t>
            </a:r>
            <a:r>
              <a:rPr lang="en" sz="2100">
                <a:solidFill>
                  <a:schemeClr val="dk1"/>
                </a:solidFill>
                <a:latin typeface="Open Sans"/>
                <a:ea typeface="Open Sans"/>
                <a:cs typeface="Open Sans"/>
                <a:sym typeface="Open Sans"/>
              </a:rPr>
              <a:t>- CS21</a:t>
            </a:r>
            <a:endParaRPr sz="21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i="1" sz="1900">
              <a:solidFill>
                <a:schemeClr val="dk1"/>
              </a:solidFill>
              <a:latin typeface="Open Sans"/>
              <a:ea typeface="Open Sans"/>
              <a:cs typeface="Open Sans"/>
              <a:sym typeface="Open Sans"/>
            </a:endParaRPr>
          </a:p>
        </p:txBody>
      </p:sp>
      <p:sp>
        <p:nvSpPr>
          <p:cNvPr id="292" name="Google Shape;292;p40"/>
          <p:cNvSpPr txBox="1"/>
          <p:nvPr/>
        </p:nvSpPr>
        <p:spPr>
          <a:xfrm>
            <a:off x="1039650" y="4473200"/>
            <a:ext cx="65661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3" name="Google Shape;293;p40"/>
          <p:cNvSpPr txBox="1"/>
          <p:nvPr/>
        </p:nvSpPr>
        <p:spPr>
          <a:xfrm>
            <a:off x="2352175" y="3821275"/>
            <a:ext cx="40248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Open Sans"/>
                <a:ea typeface="Open Sans"/>
                <a:cs typeface="Open Sans"/>
                <a:sym typeface="Open Sans"/>
              </a:rPr>
              <a:t>Downloading movies</a:t>
            </a:r>
            <a:r>
              <a:rPr b="1" lang="en" sz="1700">
                <a:solidFill>
                  <a:schemeClr val="dk1"/>
                </a:solidFill>
                <a:latin typeface="Open Sans"/>
                <a:ea typeface="Open Sans"/>
                <a:cs typeface="Open Sans"/>
                <a:sym typeface="Open Sans"/>
              </a:rPr>
              <a:t> at workplace</a:t>
            </a:r>
            <a:endParaRPr b="1" sz="17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311700" y="605163"/>
            <a:ext cx="8520600" cy="581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1" lang="en" sz="2247">
                <a:latin typeface="Open Sans"/>
                <a:ea typeface="Open Sans"/>
                <a:cs typeface="Open Sans"/>
                <a:sym typeface="Open Sans"/>
              </a:rPr>
              <a:t>Phone use by women vendors at workplace</a:t>
            </a:r>
            <a:endParaRPr sz="636"/>
          </a:p>
        </p:txBody>
      </p:sp>
      <p:sp>
        <p:nvSpPr>
          <p:cNvPr id="299" name="Google Shape;299;p41"/>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Work and Leisure - Blurred Boundaries</a:t>
            </a:r>
            <a:endParaRPr sz="1879">
              <a:solidFill>
                <a:srgbClr val="BF9000"/>
              </a:solidFill>
              <a:latin typeface="Open Sans"/>
              <a:ea typeface="Open Sans"/>
              <a:cs typeface="Open Sans"/>
              <a:sym typeface="Open Sans"/>
            </a:endParaRPr>
          </a:p>
        </p:txBody>
      </p:sp>
      <p:sp>
        <p:nvSpPr>
          <p:cNvPr id="300" name="Google Shape;300;p41"/>
          <p:cNvSpPr/>
          <p:nvPr/>
        </p:nvSpPr>
        <p:spPr>
          <a:xfrm>
            <a:off x="229625" y="1586825"/>
            <a:ext cx="4260300" cy="26400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900">
                <a:solidFill>
                  <a:schemeClr val="dk1"/>
                </a:solidFill>
                <a:latin typeface="Open Sans"/>
                <a:ea typeface="Open Sans"/>
                <a:cs typeface="Open Sans"/>
                <a:sym typeface="Open Sans"/>
              </a:rPr>
              <a:t>Q: ‘Do you use your phone for entertainment purpose here?</a:t>
            </a:r>
            <a:endParaRPr i="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en" sz="1900">
                <a:solidFill>
                  <a:schemeClr val="dk1"/>
                </a:solidFill>
                <a:latin typeface="Open Sans"/>
                <a:ea typeface="Open Sans"/>
                <a:cs typeface="Open Sans"/>
                <a:sym typeface="Open Sans"/>
              </a:rPr>
              <a:t>10: ‘</a:t>
            </a:r>
            <a:r>
              <a:rPr b="1" i="1" lang="en" sz="1900">
                <a:solidFill>
                  <a:schemeClr val="dk1"/>
                </a:solidFill>
                <a:latin typeface="Open Sans"/>
                <a:ea typeface="Open Sans"/>
                <a:cs typeface="Open Sans"/>
                <a:sym typeface="Open Sans"/>
              </a:rPr>
              <a:t>Yes, to listen to music.’</a:t>
            </a:r>
            <a:endParaRPr b="1" i="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en" sz="1900">
                <a:solidFill>
                  <a:schemeClr val="dk1"/>
                </a:solidFill>
                <a:latin typeface="Open Sans"/>
                <a:ea typeface="Open Sans"/>
                <a:cs typeface="Open Sans"/>
                <a:sym typeface="Open Sans"/>
              </a:rPr>
              <a:t>Q: ‘From where do you listen to songs? YouTube?’</a:t>
            </a:r>
            <a:endParaRPr i="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en" sz="1900">
                <a:solidFill>
                  <a:schemeClr val="dk1"/>
                </a:solidFill>
                <a:latin typeface="Open Sans"/>
                <a:ea typeface="Open Sans"/>
                <a:cs typeface="Open Sans"/>
                <a:sym typeface="Open Sans"/>
              </a:rPr>
              <a:t>10: ‘No, </a:t>
            </a:r>
            <a:r>
              <a:rPr b="1" i="1" lang="en" sz="1900">
                <a:solidFill>
                  <a:schemeClr val="dk1"/>
                </a:solidFill>
                <a:latin typeface="Open Sans"/>
                <a:ea typeface="Open Sans"/>
                <a:cs typeface="Open Sans"/>
                <a:sym typeface="Open Sans"/>
              </a:rPr>
              <a:t>my brother downloads it and I just listen to that</a:t>
            </a:r>
            <a:r>
              <a:rPr i="1" lang="en" sz="1900">
                <a:solidFill>
                  <a:schemeClr val="dk1"/>
                </a:solidFill>
                <a:latin typeface="Open Sans"/>
                <a:ea typeface="Open Sans"/>
                <a:cs typeface="Open Sans"/>
                <a:sym typeface="Open Sans"/>
              </a:rPr>
              <a:t>.’ </a:t>
            </a:r>
            <a:r>
              <a:rPr lang="en" sz="1900">
                <a:solidFill>
                  <a:schemeClr val="dk1"/>
                </a:solidFill>
                <a:latin typeface="Open Sans"/>
                <a:ea typeface="Open Sans"/>
                <a:cs typeface="Open Sans"/>
                <a:sym typeface="Open Sans"/>
              </a:rPr>
              <a:t>- NL10</a:t>
            </a:r>
            <a:endParaRPr i="1" sz="1600">
              <a:solidFill>
                <a:schemeClr val="dk1"/>
              </a:solidFill>
              <a:latin typeface="Open Sans"/>
              <a:ea typeface="Open Sans"/>
              <a:cs typeface="Open Sans"/>
              <a:sym typeface="Open Sans"/>
            </a:endParaRPr>
          </a:p>
        </p:txBody>
      </p:sp>
      <p:sp>
        <p:nvSpPr>
          <p:cNvPr id="301" name="Google Shape;301;p41"/>
          <p:cNvSpPr/>
          <p:nvPr/>
        </p:nvSpPr>
        <p:spPr>
          <a:xfrm>
            <a:off x="4664725" y="1586825"/>
            <a:ext cx="3857700" cy="25443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2100">
                <a:solidFill>
                  <a:schemeClr val="dk1"/>
                </a:solidFill>
                <a:latin typeface="Open Sans"/>
                <a:ea typeface="Open Sans"/>
                <a:cs typeface="Open Sans"/>
                <a:sym typeface="Open Sans"/>
              </a:rPr>
              <a:t>‘I</a:t>
            </a:r>
            <a:r>
              <a:rPr i="1" lang="en" sz="2100">
                <a:solidFill>
                  <a:schemeClr val="dk1"/>
                </a:solidFill>
                <a:latin typeface="Open Sans"/>
                <a:ea typeface="Open Sans"/>
                <a:cs typeface="Open Sans"/>
                <a:sym typeface="Open Sans"/>
              </a:rPr>
              <a:t>n </a:t>
            </a:r>
            <a:r>
              <a:rPr b="1" i="1" lang="en" sz="2100">
                <a:solidFill>
                  <a:schemeClr val="dk1"/>
                </a:solidFill>
                <a:latin typeface="Open Sans"/>
                <a:ea typeface="Open Sans"/>
                <a:cs typeface="Open Sans"/>
                <a:sym typeface="Open Sans"/>
              </a:rPr>
              <a:t>Sharechat</a:t>
            </a:r>
            <a:r>
              <a:rPr i="1" lang="en" sz="2100">
                <a:solidFill>
                  <a:schemeClr val="dk1"/>
                </a:solidFill>
                <a:latin typeface="Open Sans"/>
                <a:ea typeface="Open Sans"/>
                <a:cs typeface="Open Sans"/>
                <a:sym typeface="Open Sans"/>
              </a:rPr>
              <a:t> you can see everything. </a:t>
            </a:r>
            <a:r>
              <a:rPr b="1" i="1" lang="en" sz="2100">
                <a:solidFill>
                  <a:schemeClr val="dk1"/>
                </a:solidFill>
                <a:latin typeface="Open Sans"/>
                <a:ea typeface="Open Sans"/>
                <a:cs typeface="Open Sans"/>
                <a:sym typeface="Open Sans"/>
              </a:rPr>
              <a:t>Videos, TikTok, everything.</a:t>
            </a:r>
            <a:r>
              <a:rPr i="1" lang="en" sz="2100">
                <a:solidFill>
                  <a:schemeClr val="dk1"/>
                </a:solidFill>
                <a:latin typeface="Open Sans"/>
                <a:ea typeface="Open Sans"/>
                <a:cs typeface="Open Sans"/>
                <a:sym typeface="Open Sans"/>
              </a:rPr>
              <a:t> I use it for timepass, </a:t>
            </a:r>
            <a:r>
              <a:rPr b="1" i="1" lang="en" sz="2100">
                <a:solidFill>
                  <a:schemeClr val="dk1"/>
                </a:solidFill>
                <a:latin typeface="Open Sans"/>
                <a:ea typeface="Open Sans"/>
                <a:cs typeface="Open Sans"/>
                <a:sym typeface="Open Sans"/>
              </a:rPr>
              <a:t>when others are not around</a:t>
            </a:r>
            <a:r>
              <a:rPr i="1" lang="en" sz="2100">
                <a:solidFill>
                  <a:schemeClr val="dk1"/>
                </a:solidFill>
                <a:latin typeface="Open Sans"/>
                <a:ea typeface="Open Sans"/>
                <a:cs typeface="Open Sans"/>
                <a:sym typeface="Open Sans"/>
              </a:rPr>
              <a:t>’ </a:t>
            </a:r>
            <a:r>
              <a:rPr lang="en" sz="2100">
                <a:solidFill>
                  <a:schemeClr val="dk1"/>
                </a:solidFill>
                <a:latin typeface="Open Sans"/>
                <a:ea typeface="Open Sans"/>
                <a:cs typeface="Open Sans"/>
                <a:sym typeface="Open Sans"/>
              </a:rPr>
              <a:t>-JN1</a:t>
            </a:r>
            <a:endParaRPr sz="2900">
              <a:latin typeface="Open Sans"/>
              <a:ea typeface="Open Sans"/>
              <a:cs typeface="Open Sans"/>
              <a:sym typeface="Open Sans"/>
            </a:endParaRPr>
          </a:p>
        </p:txBody>
      </p:sp>
      <p:sp>
        <p:nvSpPr>
          <p:cNvPr id="302" name="Google Shape;302;p41"/>
          <p:cNvSpPr txBox="1"/>
          <p:nvPr/>
        </p:nvSpPr>
        <p:spPr>
          <a:xfrm>
            <a:off x="1039650" y="4473200"/>
            <a:ext cx="65661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3" name="Google Shape;303;p41"/>
          <p:cNvSpPr txBox="1"/>
          <p:nvPr/>
        </p:nvSpPr>
        <p:spPr>
          <a:xfrm>
            <a:off x="2421275" y="4413925"/>
            <a:ext cx="40248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Entertainment at workplace</a:t>
            </a:r>
            <a:endParaRPr b="1" sz="18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380100" y="660350"/>
            <a:ext cx="8520600" cy="581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1" lang="en" sz="2247">
                <a:latin typeface="Open Sans"/>
                <a:ea typeface="Open Sans"/>
                <a:cs typeface="Open Sans"/>
                <a:sym typeface="Open Sans"/>
              </a:rPr>
              <a:t>Phone use by women vendors at workplace</a:t>
            </a:r>
            <a:endParaRPr sz="636"/>
          </a:p>
        </p:txBody>
      </p:sp>
      <p:sp>
        <p:nvSpPr>
          <p:cNvPr id="309" name="Google Shape;309;p42"/>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Work and Leisure - Blurred Boundaries</a:t>
            </a:r>
            <a:endParaRPr sz="1879">
              <a:solidFill>
                <a:srgbClr val="BF9000"/>
              </a:solidFill>
              <a:latin typeface="Open Sans"/>
              <a:ea typeface="Open Sans"/>
              <a:cs typeface="Open Sans"/>
              <a:sym typeface="Open Sans"/>
            </a:endParaRPr>
          </a:p>
        </p:txBody>
      </p:sp>
      <p:sp>
        <p:nvSpPr>
          <p:cNvPr id="310" name="Google Shape;310;p42"/>
          <p:cNvSpPr/>
          <p:nvPr/>
        </p:nvSpPr>
        <p:spPr>
          <a:xfrm>
            <a:off x="3114000" y="1363163"/>
            <a:ext cx="5718300" cy="2805900"/>
          </a:xfrm>
          <a:prstGeom prst="roundRect">
            <a:avLst>
              <a:gd fmla="val 16667" name="adj"/>
            </a:avLst>
          </a:prstGeom>
          <a:solidFill>
            <a:srgbClr val="F1E4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371600" rtl="0" algn="l">
              <a:lnSpc>
                <a:spcPct val="115000"/>
              </a:lnSpc>
              <a:spcBef>
                <a:spcPts val="0"/>
              </a:spcBef>
              <a:spcAft>
                <a:spcPts val="0"/>
              </a:spcAft>
              <a:buClr>
                <a:schemeClr val="dk1"/>
              </a:buClr>
              <a:buSzPts val="1100"/>
              <a:buFont typeface="Arial"/>
              <a:buNone/>
            </a:pPr>
            <a:r>
              <a:rPr b="1" i="1" lang="en" sz="1600">
                <a:solidFill>
                  <a:schemeClr val="dk1"/>
                </a:solidFill>
                <a:latin typeface="Open Sans"/>
                <a:ea typeface="Open Sans"/>
                <a:cs typeface="Open Sans"/>
                <a:sym typeface="Open Sans"/>
              </a:rPr>
              <a:t> ‘As I do this work (basket-weaving),</a:t>
            </a:r>
            <a:r>
              <a:rPr i="1" lang="en" sz="1600">
                <a:solidFill>
                  <a:schemeClr val="dk1"/>
                </a:solidFill>
                <a:latin typeface="Open Sans"/>
                <a:ea typeface="Open Sans"/>
                <a:cs typeface="Open Sans"/>
                <a:sym typeface="Open Sans"/>
              </a:rPr>
              <a:t> I start thinking about all these problems… my mind becomes black. When that happens, </a:t>
            </a:r>
            <a:r>
              <a:rPr b="1" i="1" lang="en" sz="1600">
                <a:solidFill>
                  <a:schemeClr val="dk1"/>
                </a:solidFill>
                <a:latin typeface="Open Sans"/>
                <a:ea typeface="Open Sans"/>
                <a:cs typeface="Open Sans"/>
                <a:sym typeface="Open Sans"/>
              </a:rPr>
              <a:t>if I want some enjoyment, I keep my phone in front of me </a:t>
            </a:r>
            <a:r>
              <a:rPr i="1" lang="en" sz="1600">
                <a:solidFill>
                  <a:schemeClr val="dk1"/>
                </a:solidFill>
                <a:latin typeface="Open Sans"/>
                <a:ea typeface="Open Sans"/>
                <a:cs typeface="Open Sans"/>
                <a:sym typeface="Open Sans"/>
              </a:rPr>
              <a:t>and smile sometimes, laugh sometimes, cry sometimes (gestures crying) - when I watch some shows, I tear up. Now all of this is available inside the phone, in the dramas you watch’.</a:t>
            </a:r>
            <a:r>
              <a:rPr b="1" lang="en" sz="1600">
                <a:solidFill>
                  <a:schemeClr val="dk1"/>
                </a:solidFill>
                <a:latin typeface="Open Sans"/>
                <a:ea typeface="Open Sans"/>
                <a:cs typeface="Open Sans"/>
                <a:sym typeface="Open Sans"/>
              </a:rPr>
              <a:t> </a:t>
            </a:r>
            <a:r>
              <a:rPr lang="en" sz="1600">
                <a:solidFill>
                  <a:schemeClr val="dk1"/>
                </a:solidFill>
                <a:latin typeface="Open Sans"/>
                <a:ea typeface="Open Sans"/>
                <a:cs typeface="Open Sans"/>
                <a:sym typeface="Open Sans"/>
              </a:rPr>
              <a:t>- JN9</a:t>
            </a:r>
            <a:endParaRPr i="1" sz="1900">
              <a:solidFill>
                <a:schemeClr val="dk1"/>
              </a:solidFill>
              <a:latin typeface="Open Sans"/>
              <a:ea typeface="Open Sans"/>
              <a:cs typeface="Open Sans"/>
              <a:sym typeface="Open Sans"/>
            </a:endParaRPr>
          </a:p>
        </p:txBody>
      </p:sp>
      <p:sp>
        <p:nvSpPr>
          <p:cNvPr id="311" name="Google Shape;311;p42"/>
          <p:cNvSpPr txBox="1"/>
          <p:nvPr/>
        </p:nvSpPr>
        <p:spPr>
          <a:xfrm>
            <a:off x="1039650" y="4473200"/>
            <a:ext cx="65661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2" name="Google Shape;312;p42"/>
          <p:cNvSpPr txBox="1"/>
          <p:nvPr/>
        </p:nvSpPr>
        <p:spPr>
          <a:xfrm>
            <a:off x="1884225" y="4290800"/>
            <a:ext cx="5242200" cy="66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47">
                <a:solidFill>
                  <a:schemeClr val="dk1"/>
                </a:solidFill>
                <a:latin typeface="Open Sans"/>
                <a:ea typeface="Open Sans"/>
                <a:cs typeface="Open Sans"/>
                <a:sym typeface="Open Sans"/>
              </a:rPr>
              <a:t>Leisure activity and work enabling each other</a:t>
            </a:r>
            <a:endParaRPr b="1" sz="1647">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b="1" sz="2000">
              <a:solidFill>
                <a:schemeClr val="dk1"/>
              </a:solidFill>
              <a:latin typeface="Open Sans"/>
              <a:ea typeface="Open Sans"/>
              <a:cs typeface="Open Sans"/>
              <a:sym typeface="Open Sans"/>
            </a:endParaRPr>
          </a:p>
        </p:txBody>
      </p:sp>
      <p:pic>
        <p:nvPicPr>
          <p:cNvPr id="313" name="Google Shape;313;p42"/>
          <p:cNvPicPr preferRelativeResize="0"/>
          <p:nvPr/>
        </p:nvPicPr>
        <p:blipFill rotWithShape="1">
          <a:blip r:embed="rId3">
            <a:alphaModFix/>
          </a:blip>
          <a:srcRect b="0" l="0" r="0" t="28769"/>
          <a:stretch/>
        </p:blipFill>
        <p:spPr>
          <a:xfrm>
            <a:off x="380100" y="1241450"/>
            <a:ext cx="4013876" cy="3049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311700" y="605163"/>
            <a:ext cx="8520600" cy="581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latin typeface="Arial"/>
                <a:ea typeface="Arial"/>
                <a:cs typeface="Arial"/>
                <a:sym typeface="Arial"/>
              </a:rPr>
              <a:t>Hesitance to admit leisure (NL-14)</a:t>
            </a:r>
            <a:endParaRPr b="1" sz="3247">
              <a:latin typeface="Open Sans"/>
              <a:ea typeface="Open Sans"/>
              <a:cs typeface="Open Sans"/>
              <a:sym typeface="Open Sans"/>
            </a:endParaRPr>
          </a:p>
        </p:txBody>
      </p:sp>
      <p:sp>
        <p:nvSpPr>
          <p:cNvPr id="319" name="Google Shape;319;p43"/>
          <p:cNvSpPr txBox="1"/>
          <p:nvPr>
            <p:ph type="title"/>
          </p:nvPr>
        </p:nvSpPr>
        <p:spPr>
          <a:xfrm>
            <a:off x="311700" y="164825"/>
            <a:ext cx="85206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solidFill>
                  <a:srgbClr val="BF9000"/>
                </a:solidFill>
                <a:latin typeface="Open Sans"/>
                <a:ea typeface="Open Sans"/>
                <a:cs typeface="Open Sans"/>
                <a:sym typeface="Open Sans"/>
              </a:rPr>
              <a:t>Work and Leisure - Blurred Boundaries</a:t>
            </a:r>
            <a:endParaRPr sz="1879">
              <a:solidFill>
                <a:srgbClr val="BF9000"/>
              </a:solidFill>
              <a:latin typeface="Open Sans"/>
              <a:ea typeface="Open Sans"/>
              <a:cs typeface="Open Sans"/>
              <a:sym typeface="Open Sans"/>
            </a:endParaRPr>
          </a:p>
        </p:txBody>
      </p:sp>
      <p:sp>
        <p:nvSpPr>
          <p:cNvPr id="320" name="Google Shape;320;p43"/>
          <p:cNvSpPr txBox="1"/>
          <p:nvPr/>
        </p:nvSpPr>
        <p:spPr>
          <a:xfrm>
            <a:off x="1039650" y="4473200"/>
            <a:ext cx="65661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1" name="Google Shape;321;p43"/>
          <p:cNvSpPr txBox="1"/>
          <p:nvPr/>
        </p:nvSpPr>
        <p:spPr>
          <a:xfrm>
            <a:off x="57150" y="1276350"/>
            <a:ext cx="5419800" cy="21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This woman was </a:t>
            </a:r>
            <a:r>
              <a:rPr b="1" lang="en" sz="1300">
                <a:solidFill>
                  <a:schemeClr val="dk1"/>
                </a:solidFill>
              </a:rPr>
              <a:t>playing some game on her phone</a:t>
            </a:r>
            <a:r>
              <a:rPr lang="en" sz="1300">
                <a:solidFill>
                  <a:schemeClr val="dk1"/>
                </a:solidFill>
              </a:rPr>
              <a:t> when we approached her. As we did she had this reflex that made it seem like she wanted to close off the game she was playing, but she hesitantly showed us the screen as we were well in time. After shutting her phone she agreed to talk to us and answered our questions. Although from her mannerisms it was obvious that she loved using the phone and was playing games.etc </a:t>
            </a:r>
            <a:r>
              <a:rPr b="1" lang="en" sz="1300">
                <a:solidFill>
                  <a:schemeClr val="dk1"/>
                </a:solidFill>
              </a:rPr>
              <a:t>but later in the interview, she mentioned that she does not like using her phone much and only uses it for necessities</a:t>
            </a:r>
            <a:r>
              <a:rPr b="1" lang="en" sz="1100">
                <a:solidFill>
                  <a:schemeClr val="dk1"/>
                </a:solidFill>
              </a:rPr>
              <a:t>.</a:t>
            </a:r>
            <a:endParaRPr b="1" sz="1100">
              <a:solidFill>
                <a:schemeClr val="dk1"/>
              </a:solidFill>
            </a:endParaRPr>
          </a:p>
          <a:p>
            <a:pPr indent="0" lvl="0" marL="0" rtl="0" algn="l">
              <a:spcBef>
                <a:spcPts val="0"/>
              </a:spcBef>
              <a:spcAft>
                <a:spcPts val="0"/>
              </a:spcAft>
              <a:buNone/>
            </a:pPr>
            <a:r>
              <a:t/>
            </a:r>
            <a:endParaRPr sz="1500">
              <a:solidFill>
                <a:schemeClr val="dk1"/>
              </a:solidFill>
              <a:latin typeface="Open Sans"/>
              <a:ea typeface="Open Sans"/>
              <a:cs typeface="Open Sans"/>
              <a:sym typeface="Open Sans"/>
            </a:endParaRPr>
          </a:p>
        </p:txBody>
      </p:sp>
      <p:pic>
        <p:nvPicPr>
          <p:cNvPr id="322" name="Google Shape;322;p43"/>
          <p:cNvPicPr preferRelativeResize="0"/>
          <p:nvPr/>
        </p:nvPicPr>
        <p:blipFill>
          <a:blip r:embed="rId3">
            <a:alphaModFix/>
          </a:blip>
          <a:stretch>
            <a:fillRect/>
          </a:stretch>
        </p:blipFill>
        <p:spPr>
          <a:xfrm>
            <a:off x="5476875" y="276225"/>
            <a:ext cx="3458350" cy="330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Questions</a:t>
            </a:r>
            <a:endParaRPr/>
          </a:p>
        </p:txBody>
      </p:sp>
      <p:sp>
        <p:nvSpPr>
          <p:cNvPr id="101" name="Google Shape;101;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highlight>
                  <a:schemeClr val="lt2"/>
                </a:highlight>
              </a:rPr>
              <a:t>Q.</a:t>
            </a:r>
            <a:r>
              <a:rPr lang="en"/>
              <a:t> How do women vendors navigate use with limited data? </a:t>
            </a:r>
            <a:endParaRPr/>
          </a:p>
          <a:p>
            <a:pPr indent="0" lvl="0" marL="0" rtl="0" algn="l">
              <a:spcBef>
                <a:spcPts val="1200"/>
              </a:spcBef>
              <a:spcAft>
                <a:spcPts val="0"/>
              </a:spcAft>
              <a:buNone/>
            </a:pPr>
            <a:r>
              <a:rPr lang="en">
                <a:highlight>
                  <a:schemeClr val="lt2"/>
                </a:highlight>
              </a:rPr>
              <a:t>Q.</a:t>
            </a:r>
            <a:r>
              <a:rPr lang="en"/>
              <a:t> How do women vendors use their mobile phones for leisure? </a:t>
            </a:r>
            <a:endParaRPr/>
          </a:p>
          <a:p>
            <a:pPr indent="0" lvl="0" marL="0" rtl="0" algn="l">
              <a:spcBef>
                <a:spcPts val="1200"/>
              </a:spcBef>
              <a:spcAft>
                <a:spcPts val="1200"/>
              </a:spcAft>
              <a:buNone/>
            </a:pPr>
            <a:r>
              <a:rPr lang="en">
                <a:highlight>
                  <a:schemeClr val="lt2"/>
                </a:highlight>
              </a:rPr>
              <a:t>Q.</a:t>
            </a:r>
            <a:r>
              <a:rPr lang="en"/>
              <a:t> Does their usage change when they go home? How do gender and family dynamics influence their phone use?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Discussion</a:t>
            </a:r>
            <a:endParaRPr/>
          </a:p>
        </p:txBody>
      </p:sp>
      <p:sp>
        <p:nvSpPr>
          <p:cNvPr id="328" name="Google Shape;328;p4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Possessing a phone does not guarantee complete usage. </a:t>
            </a:r>
            <a:endParaRPr/>
          </a:p>
          <a:p>
            <a:pPr indent="-342900" lvl="0" marL="457200" rtl="0" algn="l">
              <a:spcBef>
                <a:spcPts val="0"/>
              </a:spcBef>
              <a:spcAft>
                <a:spcPts val="0"/>
              </a:spcAft>
              <a:buSzPts val="1800"/>
              <a:buChar char="●"/>
            </a:pPr>
            <a:r>
              <a:rPr lang="en"/>
              <a:t>We see differences in the quality of use. When women are unable to use their phones ‘fully’ for work, they rely on others to guide them through those functionalities. 	</a:t>
            </a:r>
            <a:endParaRPr/>
          </a:p>
          <a:p>
            <a:pPr indent="-342900" lvl="0" marL="457200" rtl="0" algn="l">
              <a:spcBef>
                <a:spcPts val="0"/>
              </a:spcBef>
              <a:spcAft>
                <a:spcPts val="0"/>
              </a:spcAft>
              <a:buSzPts val="1800"/>
              <a:buChar char="●"/>
            </a:pPr>
            <a:r>
              <a:rPr lang="en"/>
              <a:t>Satchell &amp; Dourisch (2009): </a:t>
            </a:r>
            <a:r>
              <a:rPr lang="en"/>
              <a:t>‘Disenfranchisement’ </a:t>
            </a:r>
            <a:r>
              <a:rPr lang="en"/>
              <a:t>as a form of non-use where certain social groups are excluded because of the nature of technology. </a:t>
            </a:r>
            <a:endParaRPr/>
          </a:p>
          <a:p>
            <a:pPr indent="-342900" lvl="0" marL="457200" rtl="0" algn="l">
              <a:spcBef>
                <a:spcPts val="0"/>
              </a:spcBef>
              <a:spcAft>
                <a:spcPts val="0"/>
              </a:spcAft>
              <a:buSzPts val="1800"/>
              <a:buChar char="●"/>
            </a:pPr>
            <a:r>
              <a:rPr lang="en"/>
              <a:t>We observe: social arrangements may also lead to disenfranchisement - gendered family dynamics, access to education, etc.</a:t>
            </a:r>
            <a:endParaRPr/>
          </a:p>
          <a:p>
            <a:pPr indent="0" lvl="0" marL="0" rtl="0" algn="l">
              <a:spcBef>
                <a:spcPts val="1200"/>
              </a:spcBef>
              <a:spcAft>
                <a:spcPts val="1200"/>
              </a:spcAft>
              <a:buNone/>
            </a:pPr>
            <a:r>
              <a:t/>
            </a:r>
            <a:endParaRPr sz="2448"/>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Discussion</a:t>
            </a:r>
            <a:endParaRPr/>
          </a:p>
        </p:txBody>
      </p:sp>
      <p:sp>
        <p:nvSpPr>
          <p:cNvPr id="334" name="Google Shape;334;p4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Self perception leading to non-use: </a:t>
            </a:r>
            <a:r>
              <a:rPr lang="en" sz="1848"/>
              <a:t>The self-perception of women in regards to their capability to use the internet and other technologies – as women are often  marginalized by their own beliefs which can be shaped by illiteracy and economic circumstances </a:t>
            </a:r>
            <a:r>
              <a:rPr lang="en" sz="1848">
                <a:uFill>
                  <a:noFill/>
                </a:uFill>
                <a:hlinkClick r:id="rId3"/>
              </a:rPr>
              <a:t>(Johnson, 2010</a:t>
            </a:r>
            <a:r>
              <a:rPr lang="en" sz="1848">
                <a:highlight>
                  <a:schemeClr val="lt1"/>
                </a:highlight>
              </a:rPr>
              <a:t>).</a:t>
            </a:r>
            <a:endParaRPr sz="1848">
              <a:highlight>
                <a:schemeClr val="lt1"/>
              </a:highlight>
            </a:endParaRPr>
          </a:p>
          <a:p>
            <a:pPr indent="-342900" lvl="0" marL="457200" rtl="0" algn="l">
              <a:spcBef>
                <a:spcPts val="0"/>
              </a:spcBef>
              <a:spcAft>
                <a:spcPts val="0"/>
              </a:spcAft>
              <a:buSzPts val="1800"/>
              <a:buChar char="●"/>
            </a:pPr>
            <a:r>
              <a:rPr lang="en"/>
              <a:t>Women vendors using phones blur boundaries between the public and private, work and leisure. They negotiate between their many role expectations. </a:t>
            </a:r>
            <a:endParaRPr/>
          </a:p>
          <a:p>
            <a:pPr indent="-342900" lvl="0" marL="457200" rtl="0" algn="l">
              <a:spcBef>
                <a:spcPts val="0"/>
              </a:spcBef>
              <a:spcAft>
                <a:spcPts val="0"/>
              </a:spcAft>
              <a:buSzPts val="1800"/>
              <a:buChar char="●"/>
            </a:pPr>
            <a:r>
              <a:rPr lang="en"/>
              <a:t>Self use of mobile phones but also use of mobile phones by others blurs boundaries between </a:t>
            </a:r>
            <a:r>
              <a:rPr lang="en"/>
              <a:t>public and private, work and leisure.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40" name="Google Shape;340;p4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Johnson, V. (2010). Women and the Internet: A Micro Study in Chennai, India. Indian Journal of Gender Studies, 17(1), 151–163. </a:t>
            </a:r>
            <a:r>
              <a:rPr lang="en" u="sng">
                <a:solidFill>
                  <a:schemeClr val="hlink"/>
                </a:solidFill>
                <a:hlinkClick r:id="rId3"/>
              </a:rPr>
              <a:t>https://doi.org/10.1177/097152150901700107</a:t>
            </a:r>
            <a:endParaRPr/>
          </a:p>
          <a:p>
            <a:pPr indent="-342900" lvl="0" marL="457200" rtl="0" algn="l">
              <a:spcBef>
                <a:spcPts val="0"/>
              </a:spcBef>
              <a:spcAft>
                <a:spcPts val="0"/>
              </a:spcAft>
              <a:buSzPts val="1800"/>
              <a:buChar char="●"/>
            </a:pPr>
            <a:r>
              <a:rPr lang="en"/>
              <a:t>Satchell, C., &amp; Dourish, P. (2009). Beyond the user: Use and non-use in HCI. Proceedings of the 21st Annual Conference of the Australian Computer-Human Interaction Special Interest Group: Design: Open 24/7, 9–16. </a:t>
            </a:r>
            <a:r>
              <a:rPr lang="en" u="sng">
                <a:solidFill>
                  <a:schemeClr val="hlink"/>
                </a:solidFill>
                <a:hlinkClick r:id="rId4"/>
              </a:rPr>
              <a:t>https://doi.org/10.1145/1738826.1738829</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494800" y="80425"/>
            <a:ext cx="4043700" cy="831300"/>
          </a:xfrm>
          <a:prstGeom prst="rect">
            <a:avLst/>
          </a:prstGeom>
          <a:solidFill>
            <a:srgbClr val="F1E4D3"/>
          </a:soli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900"/>
              <a:t>Researcher Positionalities</a:t>
            </a:r>
            <a:endParaRPr sz="3900"/>
          </a:p>
        </p:txBody>
      </p:sp>
      <p:sp>
        <p:nvSpPr>
          <p:cNvPr id="107" name="Google Shape;107;p18"/>
          <p:cNvSpPr txBox="1"/>
          <p:nvPr/>
        </p:nvSpPr>
        <p:spPr>
          <a:xfrm>
            <a:off x="693300" y="2005275"/>
            <a:ext cx="987300" cy="464100"/>
          </a:xfrm>
          <a:prstGeom prst="rect">
            <a:avLst/>
          </a:prstGeom>
          <a:solidFill>
            <a:srgbClr val="F1E4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Khushi</a:t>
            </a:r>
            <a:endParaRPr sz="1800">
              <a:solidFill>
                <a:schemeClr val="dk1"/>
              </a:solidFill>
              <a:latin typeface="Open Sans"/>
              <a:ea typeface="Open Sans"/>
              <a:cs typeface="Open Sans"/>
              <a:sym typeface="Open Sans"/>
            </a:endParaRPr>
          </a:p>
        </p:txBody>
      </p:sp>
      <p:sp>
        <p:nvSpPr>
          <p:cNvPr id="108" name="Google Shape;108;p18"/>
          <p:cNvSpPr txBox="1"/>
          <p:nvPr/>
        </p:nvSpPr>
        <p:spPr>
          <a:xfrm>
            <a:off x="3928000" y="2680825"/>
            <a:ext cx="1375800" cy="464100"/>
          </a:xfrm>
          <a:prstGeom prst="rect">
            <a:avLst/>
          </a:prstGeom>
          <a:solidFill>
            <a:srgbClr val="F1E4D3"/>
          </a:solidFill>
          <a:ln cap="flat" cmpd="sng" w="9525">
            <a:solidFill>
              <a:srgbClr val="F1E4D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Akanksha</a:t>
            </a:r>
            <a:endParaRPr sz="1800">
              <a:solidFill>
                <a:schemeClr val="dk1"/>
              </a:solidFill>
              <a:latin typeface="Open Sans"/>
              <a:ea typeface="Open Sans"/>
              <a:cs typeface="Open Sans"/>
              <a:sym typeface="Open Sans"/>
            </a:endParaRPr>
          </a:p>
        </p:txBody>
      </p:sp>
      <p:sp>
        <p:nvSpPr>
          <p:cNvPr id="109" name="Google Shape;109;p18"/>
          <p:cNvSpPr txBox="1"/>
          <p:nvPr/>
        </p:nvSpPr>
        <p:spPr>
          <a:xfrm>
            <a:off x="6783275" y="1792575"/>
            <a:ext cx="1040700" cy="464100"/>
          </a:xfrm>
          <a:prstGeom prst="rect">
            <a:avLst/>
          </a:prstGeom>
          <a:solidFill>
            <a:srgbClr val="F1E4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Sookthi</a:t>
            </a:r>
            <a:endParaRPr sz="1800">
              <a:solidFill>
                <a:schemeClr val="dk1"/>
              </a:solidFill>
              <a:latin typeface="Open Sans"/>
              <a:ea typeface="Open Sans"/>
              <a:cs typeface="Open Sans"/>
              <a:sym typeface="Open Sans"/>
            </a:endParaRPr>
          </a:p>
        </p:txBody>
      </p:sp>
      <p:sp>
        <p:nvSpPr>
          <p:cNvPr id="110" name="Google Shape;110;p18"/>
          <p:cNvSpPr txBox="1"/>
          <p:nvPr/>
        </p:nvSpPr>
        <p:spPr>
          <a:xfrm>
            <a:off x="2799300" y="1064738"/>
            <a:ext cx="3277800" cy="12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Women</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rPr lang="en" sz="1600">
                <a:solidFill>
                  <a:schemeClr val="dk1"/>
                </a:solidFill>
                <a:latin typeface="Open Sans"/>
                <a:ea typeface="Open Sans"/>
                <a:cs typeface="Open Sans"/>
                <a:sym typeface="Open Sans"/>
              </a:rPr>
              <a:t>Privileged class, no firsthand experience with daily-wage work</a:t>
            </a:r>
            <a:endParaRPr sz="1600">
              <a:solidFill>
                <a:schemeClr val="dk1"/>
              </a:solidFill>
              <a:latin typeface="Open Sans"/>
              <a:ea typeface="Open Sans"/>
              <a:cs typeface="Open Sans"/>
              <a:sym typeface="Open Sans"/>
            </a:endParaRPr>
          </a:p>
        </p:txBody>
      </p:sp>
      <p:cxnSp>
        <p:nvCxnSpPr>
          <p:cNvPr id="111" name="Google Shape;111;p18"/>
          <p:cNvCxnSpPr>
            <a:stCxn id="107" idx="3"/>
            <a:endCxn id="110" idx="1"/>
          </p:cNvCxnSpPr>
          <p:nvPr/>
        </p:nvCxnSpPr>
        <p:spPr>
          <a:xfrm flipH="1" rot="10800000">
            <a:off x="1680600" y="1690425"/>
            <a:ext cx="1118700" cy="546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12" name="Google Shape;112;p18"/>
          <p:cNvCxnSpPr>
            <a:stCxn id="110" idx="2"/>
            <a:endCxn id="108" idx="0"/>
          </p:cNvCxnSpPr>
          <p:nvPr/>
        </p:nvCxnSpPr>
        <p:spPr>
          <a:xfrm flipH="1" rot="-5400000">
            <a:off x="4344750" y="2409788"/>
            <a:ext cx="364500" cy="1776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113" name="Google Shape;113;p18"/>
          <p:cNvCxnSpPr>
            <a:stCxn id="110" idx="3"/>
            <a:endCxn id="109" idx="1"/>
          </p:cNvCxnSpPr>
          <p:nvPr/>
        </p:nvCxnSpPr>
        <p:spPr>
          <a:xfrm>
            <a:off x="6077100" y="1690538"/>
            <a:ext cx="706200" cy="3342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114" name="Google Shape;114;p18"/>
          <p:cNvSpPr txBox="1"/>
          <p:nvPr/>
        </p:nvSpPr>
        <p:spPr>
          <a:xfrm>
            <a:off x="6671000" y="2877925"/>
            <a:ext cx="2170500" cy="14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Familiar with the city’s commercial areas</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rPr lang="en" sz="1600">
                <a:solidFill>
                  <a:schemeClr val="dk1"/>
                </a:solidFill>
                <a:latin typeface="Open Sans"/>
                <a:ea typeface="Open Sans"/>
                <a:cs typeface="Open Sans"/>
                <a:sym typeface="Open Sans"/>
              </a:rPr>
              <a:t>Kannada-speaking</a:t>
            </a:r>
            <a:endParaRPr sz="1600">
              <a:solidFill>
                <a:schemeClr val="dk1"/>
              </a:solidFill>
              <a:latin typeface="Open Sans"/>
              <a:ea typeface="Open Sans"/>
              <a:cs typeface="Open Sans"/>
              <a:sym typeface="Open Sans"/>
            </a:endParaRPr>
          </a:p>
        </p:txBody>
      </p:sp>
      <p:sp>
        <p:nvSpPr>
          <p:cNvPr id="115" name="Google Shape;115;p18"/>
          <p:cNvSpPr txBox="1"/>
          <p:nvPr/>
        </p:nvSpPr>
        <p:spPr>
          <a:xfrm>
            <a:off x="1512750" y="2947975"/>
            <a:ext cx="16389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Hindi-speaking</a:t>
            </a:r>
            <a:endParaRPr sz="1600">
              <a:solidFill>
                <a:schemeClr val="dk1"/>
              </a:solidFill>
              <a:latin typeface="Open Sans"/>
              <a:ea typeface="Open Sans"/>
              <a:cs typeface="Open Sans"/>
              <a:sym typeface="Open Sans"/>
            </a:endParaRPr>
          </a:p>
        </p:txBody>
      </p:sp>
      <p:cxnSp>
        <p:nvCxnSpPr>
          <p:cNvPr id="116" name="Google Shape;116;p18"/>
          <p:cNvCxnSpPr>
            <a:stCxn id="107" idx="2"/>
            <a:endCxn id="115" idx="0"/>
          </p:cNvCxnSpPr>
          <p:nvPr/>
        </p:nvCxnSpPr>
        <p:spPr>
          <a:xfrm flipH="1" rot="-5400000">
            <a:off x="1520400" y="2135925"/>
            <a:ext cx="478500" cy="1145400"/>
          </a:xfrm>
          <a:prstGeom prst="curvedConnector3">
            <a:avLst>
              <a:gd fmla="val 50010" name="adj1"/>
            </a:avLst>
          </a:prstGeom>
          <a:noFill/>
          <a:ln cap="flat" cmpd="sng" w="9525">
            <a:solidFill>
              <a:schemeClr val="dk2"/>
            </a:solidFill>
            <a:prstDash val="solid"/>
            <a:round/>
            <a:headEnd len="med" w="med" type="none"/>
            <a:tailEnd len="med" w="med" type="none"/>
          </a:ln>
        </p:spPr>
      </p:cxnSp>
      <p:cxnSp>
        <p:nvCxnSpPr>
          <p:cNvPr id="117" name="Google Shape;117;p18"/>
          <p:cNvCxnSpPr>
            <a:stCxn id="115" idx="3"/>
            <a:endCxn id="108" idx="1"/>
          </p:cNvCxnSpPr>
          <p:nvPr/>
        </p:nvCxnSpPr>
        <p:spPr>
          <a:xfrm flipH="1" rot="10800000">
            <a:off x="3151650" y="2913025"/>
            <a:ext cx="776400" cy="231900"/>
          </a:xfrm>
          <a:prstGeom prst="curvedConnector3">
            <a:avLst>
              <a:gd fmla="val 49997" name="adj1"/>
            </a:avLst>
          </a:prstGeom>
          <a:noFill/>
          <a:ln cap="flat" cmpd="sng" w="9525">
            <a:solidFill>
              <a:schemeClr val="dk2"/>
            </a:solidFill>
            <a:prstDash val="solid"/>
            <a:round/>
            <a:headEnd len="med" w="med" type="none"/>
            <a:tailEnd len="med" w="med" type="none"/>
          </a:ln>
        </p:spPr>
      </p:cxnSp>
      <p:sp>
        <p:nvSpPr>
          <p:cNvPr id="118" name="Google Shape;118;p18"/>
          <p:cNvSpPr txBox="1"/>
          <p:nvPr/>
        </p:nvSpPr>
        <p:spPr>
          <a:xfrm>
            <a:off x="3101625" y="4285225"/>
            <a:ext cx="2577300" cy="5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Background in Social Sciences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All women’s college</a:t>
            </a:r>
            <a:endParaRPr sz="1200">
              <a:solidFill>
                <a:schemeClr val="dk1"/>
              </a:solidFill>
              <a:latin typeface="Open Sans"/>
              <a:ea typeface="Open Sans"/>
              <a:cs typeface="Open Sans"/>
              <a:sym typeface="Open Sans"/>
            </a:endParaRPr>
          </a:p>
        </p:txBody>
      </p:sp>
      <p:cxnSp>
        <p:nvCxnSpPr>
          <p:cNvPr id="119" name="Google Shape;119;p18"/>
          <p:cNvCxnSpPr>
            <a:stCxn id="107" idx="2"/>
            <a:endCxn id="118" idx="1"/>
          </p:cNvCxnSpPr>
          <p:nvPr/>
        </p:nvCxnSpPr>
        <p:spPr>
          <a:xfrm flipH="1" rot="-5400000">
            <a:off x="1105350" y="2550975"/>
            <a:ext cx="2077800" cy="1914600"/>
          </a:xfrm>
          <a:prstGeom prst="curvedConnector2">
            <a:avLst/>
          </a:prstGeom>
          <a:noFill/>
          <a:ln cap="flat" cmpd="sng" w="9525">
            <a:solidFill>
              <a:schemeClr val="dk2"/>
            </a:solidFill>
            <a:prstDash val="solid"/>
            <a:round/>
            <a:headEnd len="med" w="med" type="none"/>
            <a:tailEnd len="med" w="med" type="none"/>
          </a:ln>
        </p:spPr>
      </p:cxnSp>
      <p:cxnSp>
        <p:nvCxnSpPr>
          <p:cNvPr id="120" name="Google Shape;120;p18"/>
          <p:cNvCxnSpPr>
            <a:stCxn id="109" idx="2"/>
            <a:endCxn id="114" idx="0"/>
          </p:cNvCxnSpPr>
          <p:nvPr/>
        </p:nvCxnSpPr>
        <p:spPr>
          <a:xfrm flipH="1" rot="-5400000">
            <a:off x="7219325" y="2340975"/>
            <a:ext cx="621300" cy="4527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121" name="Google Shape;121;p18"/>
          <p:cNvCxnSpPr>
            <a:stCxn id="114" idx="2"/>
            <a:endCxn id="118" idx="3"/>
          </p:cNvCxnSpPr>
          <p:nvPr/>
        </p:nvCxnSpPr>
        <p:spPr>
          <a:xfrm rot="5400000">
            <a:off x="6607700" y="3398875"/>
            <a:ext cx="219900" cy="2077200"/>
          </a:xfrm>
          <a:prstGeom prst="curvedConnector2">
            <a:avLst/>
          </a:prstGeom>
          <a:noFill/>
          <a:ln cap="flat" cmpd="sng" w="9525">
            <a:solidFill>
              <a:schemeClr val="dk2"/>
            </a:solidFill>
            <a:prstDash val="solid"/>
            <a:round/>
            <a:headEnd len="med" w="med" type="none"/>
            <a:tailEnd len="med" w="med" type="none"/>
          </a:ln>
        </p:spPr>
      </p:cxnSp>
      <p:sp>
        <p:nvSpPr>
          <p:cNvPr id="122" name="Google Shape;122;p18"/>
          <p:cNvSpPr txBox="1"/>
          <p:nvPr/>
        </p:nvSpPr>
        <p:spPr>
          <a:xfrm>
            <a:off x="3422950" y="3562938"/>
            <a:ext cx="1983000" cy="5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pen Sans"/>
                <a:ea typeface="Open Sans"/>
                <a:cs typeface="Open Sans"/>
                <a:sym typeface="Open Sans"/>
              </a:rPr>
              <a:t>Background in Science </a:t>
            </a:r>
            <a:endParaRPr sz="1300">
              <a:solidFill>
                <a:schemeClr val="dk1"/>
              </a:solidFill>
              <a:latin typeface="Open Sans"/>
              <a:ea typeface="Open Sans"/>
              <a:cs typeface="Open Sans"/>
              <a:sym typeface="Open Sans"/>
            </a:endParaRPr>
          </a:p>
          <a:p>
            <a:pPr indent="0" lvl="0" marL="0" rtl="0" algn="ctr">
              <a:spcBef>
                <a:spcPts val="0"/>
              </a:spcBef>
              <a:spcAft>
                <a:spcPts val="0"/>
              </a:spcAft>
              <a:buNone/>
            </a:pPr>
            <a:r>
              <a:rPr lang="en" sz="1300">
                <a:solidFill>
                  <a:schemeClr val="dk1"/>
                </a:solidFill>
                <a:latin typeface="Open Sans"/>
                <a:ea typeface="Open Sans"/>
                <a:cs typeface="Open Sans"/>
                <a:sym typeface="Open Sans"/>
              </a:rPr>
              <a:t>Coed</a:t>
            </a:r>
            <a:endParaRPr sz="1300">
              <a:solidFill>
                <a:schemeClr val="dk1"/>
              </a:solidFill>
              <a:latin typeface="Open Sans"/>
              <a:ea typeface="Open Sans"/>
              <a:cs typeface="Open Sans"/>
              <a:sym typeface="Open Sans"/>
            </a:endParaRPr>
          </a:p>
        </p:txBody>
      </p:sp>
      <p:cxnSp>
        <p:nvCxnSpPr>
          <p:cNvPr id="123" name="Google Shape;123;p18"/>
          <p:cNvCxnSpPr>
            <a:stCxn id="108" idx="2"/>
            <a:endCxn id="122" idx="0"/>
          </p:cNvCxnSpPr>
          <p:nvPr/>
        </p:nvCxnSpPr>
        <p:spPr>
          <a:xfrm rot="5400000">
            <a:off x="4306300" y="3253225"/>
            <a:ext cx="417900" cy="201300"/>
          </a:xfrm>
          <a:prstGeom prst="curvedConnector3">
            <a:avLst>
              <a:gd fmla="val 50013" name="adj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129" name="Google Shape;129;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Char char="●"/>
            </a:pPr>
            <a:r>
              <a:rPr lang="en" sz="2000"/>
              <a:t>Identification of four commercial locations in Bengaluru:</a:t>
            </a:r>
            <a:endParaRPr sz="2000"/>
          </a:p>
          <a:p>
            <a:pPr indent="-330200" lvl="1" marL="914400" rtl="0" algn="l">
              <a:lnSpc>
                <a:spcPct val="150000"/>
              </a:lnSpc>
              <a:spcBef>
                <a:spcPts val="0"/>
              </a:spcBef>
              <a:spcAft>
                <a:spcPts val="0"/>
              </a:spcAft>
              <a:buSzPts val="1600"/>
              <a:buChar char="○"/>
            </a:pPr>
            <a:r>
              <a:rPr lang="en" sz="1600"/>
              <a:t>Jayanagar: Mostly established area with registered, local vendors</a:t>
            </a:r>
            <a:endParaRPr sz="1600"/>
          </a:p>
          <a:p>
            <a:pPr indent="-330200" lvl="1" marL="914400" rtl="0" algn="l">
              <a:lnSpc>
                <a:spcPct val="150000"/>
              </a:lnSpc>
              <a:spcBef>
                <a:spcPts val="0"/>
              </a:spcBef>
              <a:spcAft>
                <a:spcPts val="0"/>
              </a:spcAft>
              <a:buSzPts val="1600"/>
              <a:buChar char="○"/>
            </a:pPr>
            <a:r>
              <a:rPr lang="en" sz="1600"/>
              <a:t>Neeladri Road: New commercial area, a mix of Tamil and Rajasthani vendors, all unregistered stalls</a:t>
            </a:r>
            <a:endParaRPr sz="1600"/>
          </a:p>
          <a:p>
            <a:pPr indent="-330200" lvl="1" marL="914400" rtl="0" algn="l">
              <a:lnSpc>
                <a:spcPct val="150000"/>
              </a:lnSpc>
              <a:spcBef>
                <a:spcPts val="0"/>
              </a:spcBef>
              <a:spcAft>
                <a:spcPts val="0"/>
              </a:spcAft>
              <a:buSzPts val="1600"/>
              <a:buChar char="○"/>
            </a:pPr>
            <a:r>
              <a:rPr lang="en" sz="1600"/>
              <a:t>Church Street: Upgraded area with unregistered vendors. </a:t>
            </a:r>
            <a:endParaRPr sz="1600"/>
          </a:p>
          <a:p>
            <a:pPr indent="-330200" lvl="1" marL="914400" rtl="0" algn="l">
              <a:lnSpc>
                <a:spcPct val="150000"/>
              </a:lnSpc>
              <a:spcBef>
                <a:spcPts val="0"/>
              </a:spcBef>
              <a:spcAft>
                <a:spcPts val="0"/>
              </a:spcAft>
              <a:buSzPts val="1600"/>
              <a:buChar char="○"/>
            </a:pPr>
            <a:r>
              <a:rPr lang="en" sz="1600"/>
              <a:t>Commercial Street: Established commercial area with registered vendors from different demographic backgrounds.</a:t>
            </a:r>
            <a:endParaRPr sz="1600"/>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Methodology</a:t>
            </a:r>
            <a:endParaRPr/>
          </a:p>
        </p:txBody>
      </p:sp>
      <p:sp>
        <p:nvSpPr>
          <p:cNvPr id="135" name="Google Shape;135;p20"/>
          <p:cNvSpPr txBox="1"/>
          <p:nvPr>
            <p:ph idx="1" type="body"/>
          </p:nvPr>
        </p:nvSpPr>
        <p:spPr>
          <a:xfrm>
            <a:off x="311700" y="1225225"/>
            <a:ext cx="3994500" cy="358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Semi-structured i</a:t>
            </a:r>
            <a:r>
              <a:rPr lang="en" sz="1600"/>
              <a:t>nterviews done during a three-week span in September and October. </a:t>
            </a:r>
            <a:endParaRPr sz="1600"/>
          </a:p>
          <a:p>
            <a:pPr indent="-330200" lvl="0" marL="457200" rtl="0" algn="l">
              <a:spcBef>
                <a:spcPts val="0"/>
              </a:spcBef>
              <a:spcAft>
                <a:spcPts val="0"/>
              </a:spcAft>
              <a:buSzPts val="1600"/>
              <a:buChar char="●"/>
            </a:pPr>
            <a:r>
              <a:rPr lang="en" sz="1600"/>
              <a:t>Recruitment of participants through convenience sampling. </a:t>
            </a:r>
            <a:endParaRPr sz="1600"/>
          </a:p>
          <a:p>
            <a:pPr indent="-330200" lvl="0" marL="457200" rtl="0" algn="l">
              <a:spcBef>
                <a:spcPts val="0"/>
              </a:spcBef>
              <a:spcAft>
                <a:spcPts val="0"/>
              </a:spcAft>
              <a:buSzPts val="1600"/>
              <a:buChar char="●"/>
            </a:pPr>
            <a:r>
              <a:rPr lang="en" sz="1600"/>
              <a:t>Non-participant observations </a:t>
            </a:r>
            <a:endParaRPr sz="1600"/>
          </a:p>
          <a:p>
            <a:pPr indent="-330200" lvl="0" marL="457200" rtl="0" algn="l">
              <a:spcBef>
                <a:spcPts val="0"/>
              </a:spcBef>
              <a:spcAft>
                <a:spcPts val="0"/>
              </a:spcAft>
              <a:buSzPts val="1600"/>
              <a:buChar char="●"/>
            </a:pPr>
            <a:r>
              <a:rPr lang="en" sz="1600"/>
              <a:t>Interviews of three durations: </a:t>
            </a:r>
            <a:endParaRPr sz="1600"/>
          </a:p>
          <a:p>
            <a:pPr indent="-330200" lvl="1" marL="914400" rtl="0" algn="l">
              <a:spcBef>
                <a:spcPts val="0"/>
              </a:spcBef>
              <a:spcAft>
                <a:spcPts val="0"/>
              </a:spcAft>
              <a:buSzPts val="1600"/>
              <a:buChar char="○"/>
            </a:pPr>
            <a:r>
              <a:rPr lang="en" sz="1600"/>
              <a:t>Fleeting: below 5 minutes</a:t>
            </a:r>
            <a:endParaRPr sz="1600"/>
          </a:p>
          <a:p>
            <a:pPr indent="-330200" lvl="1" marL="914400" rtl="0" algn="l">
              <a:spcBef>
                <a:spcPts val="0"/>
              </a:spcBef>
              <a:spcAft>
                <a:spcPts val="0"/>
              </a:spcAft>
              <a:buSzPts val="1600"/>
              <a:buChar char="○"/>
            </a:pPr>
            <a:r>
              <a:rPr lang="en" sz="1600"/>
              <a:t>Semi-extended: between 5 - 10 minutes</a:t>
            </a:r>
            <a:endParaRPr sz="1600"/>
          </a:p>
          <a:p>
            <a:pPr indent="-330200" lvl="1" marL="914400" rtl="0" algn="l">
              <a:spcBef>
                <a:spcPts val="0"/>
              </a:spcBef>
              <a:spcAft>
                <a:spcPts val="0"/>
              </a:spcAft>
              <a:buSzPts val="1600"/>
              <a:buChar char="○"/>
            </a:pPr>
            <a:r>
              <a:rPr lang="en" sz="1600"/>
              <a:t>Extended: Above 10 minutes in length</a:t>
            </a:r>
            <a:endParaRPr sz="1600"/>
          </a:p>
        </p:txBody>
      </p:sp>
      <p:pic>
        <p:nvPicPr>
          <p:cNvPr id="136" name="Google Shape;136;p20" title="Chart"/>
          <p:cNvPicPr preferRelativeResize="0"/>
          <p:nvPr/>
        </p:nvPicPr>
        <p:blipFill>
          <a:blip r:embed="rId3">
            <a:alphaModFix/>
          </a:blip>
          <a:stretch>
            <a:fillRect/>
          </a:stretch>
        </p:blipFill>
        <p:spPr>
          <a:xfrm>
            <a:off x="4404226" y="1447800"/>
            <a:ext cx="4640550" cy="2869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Interview Participants</a:t>
            </a:r>
            <a:endParaRPr/>
          </a:p>
        </p:txBody>
      </p:sp>
      <p:sp>
        <p:nvSpPr>
          <p:cNvPr id="142" name="Google Shape;142;p21"/>
          <p:cNvSpPr txBox="1"/>
          <p:nvPr>
            <p:ph idx="1" type="body"/>
          </p:nvPr>
        </p:nvSpPr>
        <p:spPr>
          <a:xfrm>
            <a:off x="311700" y="3922800"/>
            <a:ext cx="8520600" cy="1016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400"/>
              <a:t>Registration</a:t>
            </a:r>
            <a:r>
              <a:rPr lang="en" sz="1400"/>
              <a:t>: 11 R, 11 UR, 1 ND</a:t>
            </a:r>
            <a:endParaRPr sz="1400"/>
          </a:p>
          <a:p>
            <a:pPr indent="0" lvl="0" marL="0" rtl="0" algn="l">
              <a:lnSpc>
                <a:spcPct val="100000"/>
              </a:lnSpc>
              <a:spcBef>
                <a:spcPts val="0"/>
              </a:spcBef>
              <a:spcAft>
                <a:spcPts val="0"/>
              </a:spcAft>
              <a:buNone/>
            </a:pPr>
            <a:r>
              <a:rPr b="1" lang="en" sz="1400"/>
              <a:t>Phone</a:t>
            </a:r>
            <a:r>
              <a:rPr lang="en" sz="1400"/>
              <a:t>: 19 Smartphones, 4 Button/Keypad Phones</a:t>
            </a:r>
            <a:endParaRPr sz="1400"/>
          </a:p>
          <a:p>
            <a:pPr indent="0" lvl="0" marL="0" rtl="0" algn="l">
              <a:lnSpc>
                <a:spcPct val="100000"/>
              </a:lnSpc>
              <a:spcBef>
                <a:spcPts val="0"/>
              </a:spcBef>
              <a:spcAft>
                <a:spcPts val="0"/>
              </a:spcAft>
              <a:buNone/>
            </a:pPr>
            <a:r>
              <a:rPr b="1" lang="en" sz="1400"/>
              <a:t>Purpose</a:t>
            </a:r>
            <a:r>
              <a:rPr lang="en" sz="1400"/>
              <a:t>: Sharechat, TikTok, YouTube, Instagram, downloaded movies, Google Maps, WhatsApp</a:t>
            </a:r>
            <a:endParaRPr sz="1400"/>
          </a:p>
        </p:txBody>
      </p:sp>
      <p:pic>
        <p:nvPicPr>
          <p:cNvPr id="143" name="Google Shape;143;p21"/>
          <p:cNvPicPr preferRelativeResize="0"/>
          <p:nvPr/>
        </p:nvPicPr>
        <p:blipFill>
          <a:blip r:embed="rId3">
            <a:alphaModFix/>
          </a:blip>
          <a:stretch>
            <a:fillRect/>
          </a:stretch>
        </p:blipFill>
        <p:spPr>
          <a:xfrm>
            <a:off x="0" y="831300"/>
            <a:ext cx="4571999" cy="3013486"/>
          </a:xfrm>
          <a:prstGeom prst="rect">
            <a:avLst/>
          </a:prstGeom>
          <a:noFill/>
          <a:ln>
            <a:noFill/>
          </a:ln>
        </p:spPr>
      </p:pic>
      <p:pic>
        <p:nvPicPr>
          <p:cNvPr id="144" name="Google Shape;144;p21"/>
          <p:cNvPicPr preferRelativeResize="0"/>
          <p:nvPr/>
        </p:nvPicPr>
        <p:blipFill>
          <a:blip r:embed="rId4">
            <a:alphaModFix/>
          </a:blip>
          <a:stretch>
            <a:fillRect/>
          </a:stretch>
        </p:blipFill>
        <p:spPr>
          <a:xfrm>
            <a:off x="4522650" y="1169375"/>
            <a:ext cx="4933951" cy="267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Limitations</a:t>
            </a:r>
            <a:endParaRPr/>
          </a:p>
        </p:txBody>
      </p:sp>
      <p:sp>
        <p:nvSpPr>
          <p:cNvPr id="150" name="Google Shape;150;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hindsight, convenience sampling was not ideal for our research study. Limited rapport and interview depth, led to short and data-poor interviews. </a:t>
            </a:r>
            <a:endParaRPr/>
          </a:p>
          <a:p>
            <a:pPr indent="-342900" lvl="0" marL="457200" rtl="0" algn="l">
              <a:spcBef>
                <a:spcPts val="0"/>
              </a:spcBef>
              <a:spcAft>
                <a:spcPts val="0"/>
              </a:spcAft>
              <a:buSzPts val="1800"/>
              <a:buChar char="●"/>
            </a:pPr>
            <a:r>
              <a:rPr lang="en"/>
              <a:t>We couldn’t go back for follow-up questions after analysing transcripts.</a:t>
            </a:r>
            <a:endParaRPr/>
          </a:p>
          <a:p>
            <a:pPr indent="-342900" lvl="0" marL="457200" rtl="0" algn="l">
              <a:spcBef>
                <a:spcPts val="0"/>
              </a:spcBef>
              <a:spcAft>
                <a:spcPts val="0"/>
              </a:spcAft>
              <a:buSzPts val="1800"/>
              <a:buChar char="●"/>
            </a:pPr>
            <a:r>
              <a:rPr lang="en"/>
              <a:t>Nature of their work prevented us from asking too many follow-up questions. </a:t>
            </a:r>
            <a:endParaRPr/>
          </a:p>
          <a:p>
            <a:pPr indent="-342900" lvl="0" marL="457200" rtl="0" algn="l">
              <a:spcBef>
                <a:spcPts val="0"/>
              </a:spcBef>
              <a:spcAft>
                <a:spcPts val="0"/>
              </a:spcAft>
              <a:buSzPts val="1800"/>
              <a:buChar char="●"/>
            </a:pPr>
            <a:r>
              <a:rPr lang="en"/>
              <a:t>Our own learning curve: initial interviews gave poorer data, since we didn’t know how to ask the right questions. </a:t>
            </a:r>
            <a:endParaRPr/>
          </a:p>
          <a:p>
            <a:pPr indent="0" lvl="0" marL="45720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694725" y="85872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Findings</a:t>
            </a:r>
            <a:endParaRPr/>
          </a:p>
        </p:txBody>
      </p:sp>
      <p:sp>
        <p:nvSpPr>
          <p:cNvPr id="156" name="Google Shape;156;p23"/>
          <p:cNvSpPr txBox="1"/>
          <p:nvPr/>
        </p:nvSpPr>
        <p:spPr>
          <a:xfrm>
            <a:off x="1960425" y="2037225"/>
            <a:ext cx="5065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Perceptions of non-use</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rPr lang="en" sz="1800">
                <a:solidFill>
                  <a:schemeClr val="dk1"/>
                </a:solidFill>
                <a:latin typeface="Open Sans"/>
                <a:ea typeface="Open Sans"/>
                <a:cs typeface="Open Sans"/>
                <a:sym typeface="Open Sans"/>
              </a:rPr>
              <a:t>Mediated use and d</a:t>
            </a:r>
            <a:r>
              <a:rPr lang="en" sz="1800">
                <a:solidFill>
                  <a:schemeClr val="dk1"/>
                </a:solidFill>
                <a:latin typeface="Open Sans"/>
                <a:ea typeface="Open Sans"/>
                <a:cs typeface="Open Sans"/>
                <a:sym typeface="Open Sans"/>
              </a:rPr>
              <a:t>ecision-making</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rPr lang="en" sz="1800">
                <a:solidFill>
                  <a:schemeClr val="dk1"/>
                </a:solidFill>
                <a:latin typeface="Open Sans"/>
                <a:ea typeface="Open Sans"/>
                <a:cs typeface="Open Sans"/>
                <a:sym typeface="Open Sans"/>
              </a:rPr>
              <a:t>Family dynamics</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rPr lang="en" sz="1800">
                <a:solidFill>
                  <a:schemeClr val="dk1"/>
                </a:solidFill>
                <a:latin typeface="Open Sans"/>
                <a:ea typeface="Open Sans"/>
                <a:cs typeface="Open Sans"/>
                <a:sym typeface="Open Sans"/>
              </a:rPr>
              <a:t>Work and leisure: blurred boundaries</a:t>
            </a:r>
            <a:endParaRPr sz="18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